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870" r:id="rId2"/>
    <p:sldId id="871" r:id="rId3"/>
    <p:sldId id="872" r:id="rId4"/>
    <p:sldId id="876" r:id="rId5"/>
    <p:sldId id="269" r:id="rId6"/>
    <p:sldId id="882" r:id="rId7"/>
    <p:sldId id="884" r:id="rId8"/>
    <p:sldId id="873" r:id="rId9"/>
    <p:sldId id="877" r:id="rId10"/>
    <p:sldId id="878" r:id="rId11"/>
    <p:sldId id="879" r:id="rId12"/>
    <p:sldId id="880" r:id="rId13"/>
    <p:sldId id="881" r:id="rId14"/>
    <p:sldId id="887" r:id="rId15"/>
    <p:sldId id="88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1BA17-9487-4D1F-8E89-60EAE5B7C335}" type="datetimeFigureOut">
              <a:rPr lang="en-US" smtClean="0"/>
              <a:t>12/10/2021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A2E8E5-6553-4A99-9B22-CD1345B8082A}" type="slidenum">
              <a:rPr lang="en-US" smtClean="0"/>
              <a:t>‹#›</a:t>
            </a:fld>
            <a:endParaRPr lang="en-US"/>
          </a:p>
        </p:txBody>
      </p:sp>
    </p:spTree>
    <p:extLst>
      <p:ext uri="{BB962C8B-B14F-4D97-AF65-F5344CB8AC3E}">
        <p14:creationId xmlns:p14="http://schemas.microsoft.com/office/powerpoint/2010/main" val="3417883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format is for the Assessment Team to provide feedback to the hospital.</a:t>
            </a:r>
          </a:p>
        </p:txBody>
      </p:sp>
      <p:sp>
        <p:nvSpPr>
          <p:cNvPr id="4" name="Slide Number Placeholder 3"/>
          <p:cNvSpPr>
            <a:spLocks noGrp="1"/>
          </p:cNvSpPr>
          <p:nvPr>
            <p:ph type="sldNum" sz="quarter" idx="10"/>
          </p:nvPr>
        </p:nvSpPr>
        <p:spPr/>
        <p:txBody>
          <a:bodyPr/>
          <a:lstStyle/>
          <a:p>
            <a:fld id="{817D9C1B-EE17-461D-B852-20A0A0F8763B}" type="slidenum">
              <a:rPr lang="en-US" smtClean="0"/>
              <a:pPr/>
              <a:t>1</a:t>
            </a:fld>
            <a:endParaRPr lang="en-US" dirty="0"/>
          </a:p>
        </p:txBody>
      </p:sp>
    </p:spTree>
    <p:extLst>
      <p:ext uri="{BB962C8B-B14F-4D97-AF65-F5344CB8AC3E}">
        <p14:creationId xmlns:p14="http://schemas.microsoft.com/office/powerpoint/2010/main" val="26999099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any relevant photos to illustrate changes or improvements made by the hospital.</a:t>
            </a:r>
          </a:p>
        </p:txBody>
      </p:sp>
      <p:sp>
        <p:nvSpPr>
          <p:cNvPr id="4" name="Slide Number Placeholder 3"/>
          <p:cNvSpPr>
            <a:spLocks noGrp="1"/>
          </p:cNvSpPr>
          <p:nvPr>
            <p:ph type="sldNum" sz="quarter" idx="10"/>
          </p:nvPr>
        </p:nvSpPr>
        <p:spPr/>
        <p:txBody>
          <a:bodyPr/>
          <a:lstStyle/>
          <a:p>
            <a:fld id="{965B2BCE-A445-43F5-B23C-76593853D0FC}" type="slidenum">
              <a:rPr lang="en-US" smtClean="0"/>
              <a:t>14</a:t>
            </a:fld>
            <a:endParaRPr lang="en-US"/>
          </a:p>
        </p:txBody>
      </p:sp>
    </p:spTree>
    <p:extLst>
      <p:ext uri="{BB962C8B-B14F-4D97-AF65-F5344CB8AC3E}">
        <p14:creationId xmlns:p14="http://schemas.microsoft.com/office/powerpoint/2010/main" val="997115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any relevant photos to illustrate changes or improvements made by the hospital.</a:t>
            </a:r>
          </a:p>
        </p:txBody>
      </p:sp>
      <p:sp>
        <p:nvSpPr>
          <p:cNvPr id="4" name="Slide Number Placeholder 3"/>
          <p:cNvSpPr>
            <a:spLocks noGrp="1"/>
          </p:cNvSpPr>
          <p:nvPr>
            <p:ph type="sldNum" sz="quarter" idx="10"/>
          </p:nvPr>
        </p:nvSpPr>
        <p:spPr/>
        <p:txBody>
          <a:bodyPr/>
          <a:lstStyle/>
          <a:p>
            <a:fld id="{965B2BCE-A445-43F5-B23C-76593853D0FC}" type="slidenum">
              <a:rPr lang="en-US" smtClean="0"/>
              <a:t>15</a:t>
            </a:fld>
            <a:endParaRPr lang="en-US"/>
          </a:p>
        </p:txBody>
      </p:sp>
    </p:spTree>
    <p:extLst>
      <p:ext uri="{BB962C8B-B14F-4D97-AF65-F5344CB8AC3E}">
        <p14:creationId xmlns:p14="http://schemas.microsoft.com/office/powerpoint/2010/main" val="2387320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The main issue to address here is how complete the HR situation is in the hospital and to clarify what HR has been recruited by HDC or other supporting </a:t>
            </a:r>
            <a:r>
              <a:rPr lang="en-US" dirty="0" err="1"/>
              <a:t>organisations</a:t>
            </a:r>
            <a:r>
              <a:rPr lang="en-US" dirty="0"/>
              <a:t>.  The type of staff can be adjusted according to need of hospital.  The above template is the minimum required.</a:t>
            </a:r>
          </a:p>
        </p:txBody>
      </p:sp>
      <p:sp>
        <p:nvSpPr>
          <p:cNvPr id="4" name="Slide Number Placeholder 3"/>
          <p:cNvSpPr>
            <a:spLocks noGrp="1"/>
          </p:cNvSpPr>
          <p:nvPr>
            <p:ph type="sldNum" sz="quarter" idx="10"/>
          </p:nvPr>
        </p:nvSpPr>
        <p:spPr/>
        <p:txBody>
          <a:bodyPr/>
          <a:lstStyle/>
          <a:p>
            <a:fld id="{965B2BCE-A445-43F5-B23C-76593853D0FC}" type="slidenum">
              <a:rPr lang="en-US" smtClean="0"/>
              <a:t>2</a:t>
            </a:fld>
            <a:endParaRPr lang="en-US"/>
          </a:p>
        </p:txBody>
      </p:sp>
    </p:spTree>
    <p:extLst>
      <p:ext uri="{BB962C8B-B14F-4D97-AF65-F5344CB8AC3E}">
        <p14:creationId xmlns:p14="http://schemas.microsoft.com/office/powerpoint/2010/main" val="255349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Hospital should present its previous MSS status (from last workshop or follow-up visit) to make sure they are all aware of what happened at the last assessment.  It is also an opportunity to say what they think they have achieved at this assessment.</a:t>
            </a:r>
          </a:p>
        </p:txBody>
      </p:sp>
      <p:sp>
        <p:nvSpPr>
          <p:cNvPr id="4" name="Slide Number Placeholder 3"/>
          <p:cNvSpPr>
            <a:spLocks noGrp="1"/>
          </p:cNvSpPr>
          <p:nvPr>
            <p:ph type="sldNum" sz="quarter" idx="10"/>
          </p:nvPr>
        </p:nvSpPr>
        <p:spPr/>
        <p:txBody>
          <a:bodyPr/>
          <a:lstStyle/>
          <a:p>
            <a:fld id="{965B2BCE-A445-43F5-B23C-76593853D0FC}" type="slidenum">
              <a:rPr lang="en-US" smtClean="0"/>
              <a:t>3</a:t>
            </a:fld>
            <a:endParaRPr lang="en-US"/>
          </a:p>
        </p:txBody>
      </p:sp>
    </p:spTree>
    <p:extLst>
      <p:ext uri="{BB962C8B-B14F-4D97-AF65-F5344CB8AC3E}">
        <p14:creationId xmlns:p14="http://schemas.microsoft.com/office/powerpoint/2010/main" val="494526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Hospital is requested to give some information about how different budget sources are being used in the current fiscal year to improve MSS.  It is an opportunity to raise issues with Assessment Team and local government if the Management Division grant has not been planned / released.  Hospital must be clear about how they have used or intend to use the flexible funds from NSI (5 lakh).</a:t>
            </a:r>
          </a:p>
        </p:txBody>
      </p:sp>
      <p:sp>
        <p:nvSpPr>
          <p:cNvPr id="4" name="Slide Number Placeholder 3"/>
          <p:cNvSpPr>
            <a:spLocks noGrp="1"/>
          </p:cNvSpPr>
          <p:nvPr>
            <p:ph type="sldNum" sz="quarter" idx="10"/>
          </p:nvPr>
        </p:nvSpPr>
        <p:spPr/>
        <p:txBody>
          <a:bodyPr/>
          <a:lstStyle/>
          <a:p>
            <a:fld id="{965B2BCE-A445-43F5-B23C-76593853D0FC}" type="slidenum">
              <a:rPr lang="en-US" smtClean="0"/>
              <a:t>4</a:t>
            </a:fld>
            <a:endParaRPr lang="en-US"/>
          </a:p>
        </p:txBody>
      </p:sp>
    </p:spTree>
    <p:extLst>
      <p:ext uri="{BB962C8B-B14F-4D97-AF65-F5344CB8AC3E}">
        <p14:creationId xmlns:p14="http://schemas.microsoft.com/office/powerpoint/2010/main" val="2141168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mention status of hospital services beyond the general services like ER, OPD, inpatient, delivery, Lab, X-ray etc.</a:t>
            </a:r>
          </a:p>
          <a:p>
            <a:endParaRPr lang="en-US" dirty="0"/>
          </a:p>
          <a:p>
            <a:r>
              <a:rPr lang="en-US" dirty="0"/>
              <a:t>Hospital pharmacy: please mention whether pharmacy is operating 24 hours or not and what kind of HR is working in pharmacy</a:t>
            </a:r>
          </a:p>
          <a:p>
            <a:endParaRPr lang="en-US" dirty="0"/>
          </a:p>
          <a:p>
            <a:r>
              <a:rPr lang="en-US" dirty="0"/>
              <a:t>Laboratory: the main interest is in culture and other tests beyond the range of MSS.  Mention if hospital is able to provide thyroid tests etc.</a:t>
            </a:r>
          </a:p>
          <a:p>
            <a:endParaRPr lang="en-US" dirty="0"/>
          </a:p>
          <a:p>
            <a:r>
              <a:rPr lang="en-US" dirty="0"/>
              <a:t>Blood Bank: please mention status of blood bank</a:t>
            </a:r>
          </a:p>
          <a:p>
            <a:endParaRPr lang="en-US" dirty="0"/>
          </a:p>
          <a:p>
            <a:r>
              <a:rPr lang="en-US" dirty="0"/>
              <a:t>X-ray: mention whether the X-ray service is provided by digital technology and mention the HR providing service</a:t>
            </a:r>
          </a:p>
          <a:p>
            <a:endParaRPr lang="en-US" dirty="0"/>
          </a:p>
          <a:p>
            <a:r>
              <a:rPr lang="en-US" dirty="0"/>
              <a:t>Dental: what kinds of dental service are available and what level of HR is providing?</a:t>
            </a:r>
          </a:p>
          <a:p>
            <a:endParaRPr lang="en-US" dirty="0"/>
          </a:p>
          <a:p>
            <a:r>
              <a:rPr lang="en-US" dirty="0"/>
              <a:t>Extended Hospital Service (EHS): is the hospital providing EHS and if so, what kind of service?</a:t>
            </a:r>
          </a:p>
          <a:p>
            <a:endParaRPr lang="en-US" dirty="0"/>
          </a:p>
          <a:p>
            <a:r>
              <a:rPr lang="en-US" dirty="0"/>
              <a:t>Mention any other innovation by hospital</a:t>
            </a:r>
          </a:p>
        </p:txBody>
      </p:sp>
      <p:sp>
        <p:nvSpPr>
          <p:cNvPr id="4" name="Slide Number Placeholder 3"/>
          <p:cNvSpPr>
            <a:spLocks noGrp="1"/>
          </p:cNvSpPr>
          <p:nvPr>
            <p:ph type="sldNum" sz="quarter" idx="10"/>
          </p:nvPr>
        </p:nvSpPr>
        <p:spPr/>
        <p:txBody>
          <a:bodyPr/>
          <a:lstStyle/>
          <a:p>
            <a:fld id="{965B2BCE-A445-43F5-B23C-76593853D0FC}" type="slidenum">
              <a:rPr lang="en-US" smtClean="0"/>
              <a:t>9</a:t>
            </a:fld>
            <a:endParaRPr lang="en-US"/>
          </a:p>
        </p:txBody>
      </p:sp>
    </p:spTree>
    <p:extLst>
      <p:ext uri="{BB962C8B-B14F-4D97-AF65-F5344CB8AC3E}">
        <p14:creationId xmlns:p14="http://schemas.microsoft.com/office/powerpoint/2010/main" val="3660801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mention status of hospital services beyond the general services like ER, OPD, inpatient, delivery, Lab, X-ray etc.</a:t>
            </a:r>
          </a:p>
          <a:p>
            <a:endParaRPr lang="en-US" dirty="0"/>
          </a:p>
          <a:p>
            <a:r>
              <a:rPr lang="en-US" dirty="0"/>
              <a:t>Hospital pharmacy: please mention whether pharmacy is operating 24 hours or not and what kind of HR is working in pharmacy</a:t>
            </a:r>
          </a:p>
          <a:p>
            <a:endParaRPr lang="en-US" dirty="0"/>
          </a:p>
          <a:p>
            <a:r>
              <a:rPr lang="en-US" dirty="0"/>
              <a:t>Laboratory: the main interest is in culture and other tests beyond the range of MSS.  Mention if hospital is able to provide thyroid tests etc.</a:t>
            </a:r>
          </a:p>
          <a:p>
            <a:endParaRPr lang="en-US" dirty="0"/>
          </a:p>
          <a:p>
            <a:r>
              <a:rPr lang="en-US" dirty="0"/>
              <a:t>Blood Bank: please mention status of blood bank</a:t>
            </a:r>
          </a:p>
          <a:p>
            <a:endParaRPr lang="en-US" dirty="0"/>
          </a:p>
          <a:p>
            <a:r>
              <a:rPr lang="en-US" dirty="0"/>
              <a:t>X-ray: mention whether the X-ray service is provided by digital technology and mention the HR providing service</a:t>
            </a:r>
          </a:p>
          <a:p>
            <a:endParaRPr lang="en-US" dirty="0"/>
          </a:p>
          <a:p>
            <a:r>
              <a:rPr lang="en-US" dirty="0"/>
              <a:t>Dental: what kinds of dental service are available and what level of HR is providing?</a:t>
            </a:r>
          </a:p>
          <a:p>
            <a:endParaRPr lang="en-US" dirty="0"/>
          </a:p>
          <a:p>
            <a:r>
              <a:rPr lang="en-US" dirty="0"/>
              <a:t>Extended Hospital Service (EHS): is the hospital providing EHS and if so, what kind of service?</a:t>
            </a:r>
          </a:p>
          <a:p>
            <a:endParaRPr lang="en-US" dirty="0"/>
          </a:p>
          <a:p>
            <a:r>
              <a:rPr lang="en-US" dirty="0"/>
              <a:t>Mention any other innovation by hospital</a:t>
            </a:r>
          </a:p>
        </p:txBody>
      </p:sp>
      <p:sp>
        <p:nvSpPr>
          <p:cNvPr id="4" name="Slide Number Placeholder 3"/>
          <p:cNvSpPr>
            <a:spLocks noGrp="1"/>
          </p:cNvSpPr>
          <p:nvPr>
            <p:ph type="sldNum" sz="quarter" idx="10"/>
          </p:nvPr>
        </p:nvSpPr>
        <p:spPr/>
        <p:txBody>
          <a:bodyPr/>
          <a:lstStyle/>
          <a:p>
            <a:fld id="{965B2BCE-A445-43F5-B23C-76593853D0FC}" type="slidenum">
              <a:rPr lang="en-US" smtClean="0"/>
              <a:t>10</a:t>
            </a:fld>
            <a:endParaRPr lang="en-US"/>
          </a:p>
        </p:txBody>
      </p:sp>
    </p:spTree>
    <p:extLst>
      <p:ext uri="{BB962C8B-B14F-4D97-AF65-F5344CB8AC3E}">
        <p14:creationId xmlns:p14="http://schemas.microsoft.com/office/powerpoint/2010/main" val="626170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mention status of hospital services beyond the general services like ER, OPD, inpatient, delivery, Lab, X-ray etc.</a:t>
            </a:r>
          </a:p>
          <a:p>
            <a:endParaRPr lang="en-US" dirty="0"/>
          </a:p>
          <a:p>
            <a:r>
              <a:rPr lang="en-US" dirty="0"/>
              <a:t>Hospital pharmacy: please mention whether pharmacy is operating 24 hours or not and what kind of HR is working in pharmacy</a:t>
            </a:r>
          </a:p>
          <a:p>
            <a:endParaRPr lang="en-US" dirty="0"/>
          </a:p>
          <a:p>
            <a:r>
              <a:rPr lang="en-US" dirty="0"/>
              <a:t>Laboratory: the main interest is in culture and other tests beyond the range of MSS.  Mention if hospital is able to provide thyroid tests etc.</a:t>
            </a:r>
          </a:p>
          <a:p>
            <a:endParaRPr lang="en-US" dirty="0"/>
          </a:p>
          <a:p>
            <a:r>
              <a:rPr lang="en-US" dirty="0"/>
              <a:t>Blood Bank: please mention status of blood bank</a:t>
            </a:r>
          </a:p>
          <a:p>
            <a:endParaRPr lang="en-US" dirty="0"/>
          </a:p>
          <a:p>
            <a:r>
              <a:rPr lang="en-US" dirty="0"/>
              <a:t>X-ray: mention whether the X-ray service is provided by digital technology and mention the HR providing service</a:t>
            </a:r>
          </a:p>
          <a:p>
            <a:endParaRPr lang="en-US" dirty="0"/>
          </a:p>
          <a:p>
            <a:r>
              <a:rPr lang="en-US" dirty="0"/>
              <a:t>Dental: what kinds of dental service are available and what level of HR is providing?</a:t>
            </a:r>
          </a:p>
          <a:p>
            <a:endParaRPr lang="en-US" dirty="0"/>
          </a:p>
          <a:p>
            <a:r>
              <a:rPr lang="en-US" dirty="0"/>
              <a:t>Extended Hospital Service (EHS): is the hospital providing EHS and if so, what kind of service?</a:t>
            </a:r>
          </a:p>
          <a:p>
            <a:endParaRPr lang="en-US" dirty="0"/>
          </a:p>
          <a:p>
            <a:r>
              <a:rPr lang="en-US" dirty="0"/>
              <a:t>Mention any other innovation by hospital</a:t>
            </a:r>
          </a:p>
        </p:txBody>
      </p:sp>
      <p:sp>
        <p:nvSpPr>
          <p:cNvPr id="4" name="Slide Number Placeholder 3"/>
          <p:cNvSpPr>
            <a:spLocks noGrp="1"/>
          </p:cNvSpPr>
          <p:nvPr>
            <p:ph type="sldNum" sz="quarter" idx="10"/>
          </p:nvPr>
        </p:nvSpPr>
        <p:spPr/>
        <p:txBody>
          <a:bodyPr/>
          <a:lstStyle/>
          <a:p>
            <a:fld id="{965B2BCE-A445-43F5-B23C-76593853D0FC}" type="slidenum">
              <a:rPr lang="en-US" smtClean="0"/>
              <a:t>11</a:t>
            </a:fld>
            <a:endParaRPr lang="en-US"/>
          </a:p>
        </p:txBody>
      </p:sp>
    </p:spTree>
    <p:extLst>
      <p:ext uri="{BB962C8B-B14F-4D97-AF65-F5344CB8AC3E}">
        <p14:creationId xmlns:p14="http://schemas.microsoft.com/office/powerpoint/2010/main" val="1354011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mention status of hospital services beyond the general services like ER, OPD, inpatient, delivery, Lab, X-ray etc.</a:t>
            </a:r>
          </a:p>
          <a:p>
            <a:endParaRPr lang="en-US" dirty="0"/>
          </a:p>
          <a:p>
            <a:r>
              <a:rPr lang="en-US" dirty="0"/>
              <a:t>Hospital pharmacy: please mention whether pharmacy is operating 24 hours or not and what kind of HR is working in pharmacy</a:t>
            </a:r>
          </a:p>
          <a:p>
            <a:endParaRPr lang="en-US" dirty="0"/>
          </a:p>
          <a:p>
            <a:r>
              <a:rPr lang="en-US" dirty="0"/>
              <a:t>Laboratory: the main interest is in culture and other tests beyond the range of MSS.  Mention if hospital is able to provide thyroid tests etc.</a:t>
            </a:r>
          </a:p>
          <a:p>
            <a:endParaRPr lang="en-US" dirty="0"/>
          </a:p>
          <a:p>
            <a:r>
              <a:rPr lang="en-US" dirty="0"/>
              <a:t>Blood Bank: please mention status of blood bank</a:t>
            </a:r>
          </a:p>
          <a:p>
            <a:endParaRPr lang="en-US" dirty="0"/>
          </a:p>
          <a:p>
            <a:r>
              <a:rPr lang="en-US" dirty="0"/>
              <a:t>X-ray: mention whether the X-ray service is provided by digital technology and mention the HR providing service</a:t>
            </a:r>
          </a:p>
          <a:p>
            <a:endParaRPr lang="en-US" dirty="0"/>
          </a:p>
          <a:p>
            <a:r>
              <a:rPr lang="en-US" dirty="0"/>
              <a:t>Dental: what kinds of dental service are available and what level of HR is providing?</a:t>
            </a:r>
          </a:p>
          <a:p>
            <a:endParaRPr lang="en-US" dirty="0"/>
          </a:p>
          <a:p>
            <a:r>
              <a:rPr lang="en-US" dirty="0"/>
              <a:t>Extended Hospital Service (EHS): is the hospital providing EHS and if so, what kind of service?</a:t>
            </a:r>
          </a:p>
          <a:p>
            <a:endParaRPr lang="en-US" dirty="0"/>
          </a:p>
          <a:p>
            <a:r>
              <a:rPr lang="en-US" dirty="0"/>
              <a:t>Mention any other innovation by hospital</a:t>
            </a:r>
          </a:p>
        </p:txBody>
      </p:sp>
      <p:sp>
        <p:nvSpPr>
          <p:cNvPr id="4" name="Slide Number Placeholder 3"/>
          <p:cNvSpPr>
            <a:spLocks noGrp="1"/>
          </p:cNvSpPr>
          <p:nvPr>
            <p:ph type="sldNum" sz="quarter" idx="10"/>
          </p:nvPr>
        </p:nvSpPr>
        <p:spPr/>
        <p:txBody>
          <a:bodyPr/>
          <a:lstStyle/>
          <a:p>
            <a:fld id="{965B2BCE-A445-43F5-B23C-76593853D0FC}" type="slidenum">
              <a:rPr lang="en-US" smtClean="0"/>
              <a:t>12</a:t>
            </a:fld>
            <a:endParaRPr lang="en-US"/>
          </a:p>
        </p:txBody>
      </p:sp>
    </p:spTree>
    <p:extLst>
      <p:ext uri="{BB962C8B-B14F-4D97-AF65-F5344CB8AC3E}">
        <p14:creationId xmlns:p14="http://schemas.microsoft.com/office/powerpoint/2010/main" val="2676518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any relevant photos to illustrate changes or improvements made by the hospital.</a:t>
            </a:r>
          </a:p>
        </p:txBody>
      </p:sp>
      <p:sp>
        <p:nvSpPr>
          <p:cNvPr id="4" name="Slide Number Placeholder 3"/>
          <p:cNvSpPr>
            <a:spLocks noGrp="1"/>
          </p:cNvSpPr>
          <p:nvPr>
            <p:ph type="sldNum" sz="quarter" idx="10"/>
          </p:nvPr>
        </p:nvSpPr>
        <p:spPr/>
        <p:txBody>
          <a:bodyPr/>
          <a:lstStyle/>
          <a:p>
            <a:fld id="{965B2BCE-A445-43F5-B23C-76593853D0FC}" type="slidenum">
              <a:rPr lang="en-US" smtClean="0"/>
              <a:t>13</a:t>
            </a:fld>
            <a:endParaRPr lang="en-US"/>
          </a:p>
        </p:txBody>
      </p:sp>
    </p:spTree>
    <p:extLst>
      <p:ext uri="{BB962C8B-B14F-4D97-AF65-F5344CB8AC3E}">
        <p14:creationId xmlns:p14="http://schemas.microsoft.com/office/powerpoint/2010/main" val="2480851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C4C6C-A4F7-46E2-8033-DB425CD905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D01F92-B2E5-456E-BBA1-0794AC7BC0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E78DDC-B3E9-419D-BF7A-17AFBAE268D2}"/>
              </a:ext>
            </a:extLst>
          </p:cNvPr>
          <p:cNvSpPr>
            <a:spLocks noGrp="1"/>
          </p:cNvSpPr>
          <p:nvPr>
            <p:ph type="dt" sz="half" idx="10"/>
          </p:nvPr>
        </p:nvSpPr>
        <p:spPr/>
        <p:txBody>
          <a:bodyPr/>
          <a:lstStyle/>
          <a:p>
            <a:fld id="{6FB04C95-FE78-475A-9D1D-4490C5F8E259}" type="datetimeFigureOut">
              <a:rPr lang="en-US" smtClean="0"/>
              <a:t>12/10/2021</a:t>
            </a:fld>
            <a:endParaRPr lang="en-US"/>
          </a:p>
        </p:txBody>
      </p:sp>
      <p:sp>
        <p:nvSpPr>
          <p:cNvPr id="5" name="Footer Placeholder 4">
            <a:extLst>
              <a:ext uri="{FF2B5EF4-FFF2-40B4-BE49-F238E27FC236}">
                <a16:creationId xmlns:a16="http://schemas.microsoft.com/office/drawing/2014/main" id="{646F338D-62E7-456D-B7A4-8F8A0BB070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492710-5BD6-43AD-A217-AEA59BF87213}"/>
              </a:ext>
            </a:extLst>
          </p:cNvPr>
          <p:cNvSpPr>
            <a:spLocks noGrp="1"/>
          </p:cNvSpPr>
          <p:nvPr>
            <p:ph type="sldNum" sz="quarter" idx="12"/>
          </p:nvPr>
        </p:nvSpPr>
        <p:spPr/>
        <p:txBody>
          <a:bodyPr/>
          <a:lstStyle/>
          <a:p>
            <a:fld id="{95DEC943-E969-40C6-867D-66BA90F4BBBF}" type="slidenum">
              <a:rPr lang="en-US" smtClean="0"/>
              <a:t>‹#›</a:t>
            </a:fld>
            <a:endParaRPr lang="en-US"/>
          </a:p>
        </p:txBody>
      </p:sp>
    </p:spTree>
    <p:extLst>
      <p:ext uri="{BB962C8B-B14F-4D97-AF65-F5344CB8AC3E}">
        <p14:creationId xmlns:p14="http://schemas.microsoft.com/office/powerpoint/2010/main" val="385653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C1FE6-24DA-4577-BB69-A4BBAE1F80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7C68660-9E24-4773-93F7-700D3BBFD8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C32E21-83CA-4C89-AA8D-1B97ECE621A3}"/>
              </a:ext>
            </a:extLst>
          </p:cNvPr>
          <p:cNvSpPr>
            <a:spLocks noGrp="1"/>
          </p:cNvSpPr>
          <p:nvPr>
            <p:ph type="dt" sz="half" idx="10"/>
          </p:nvPr>
        </p:nvSpPr>
        <p:spPr/>
        <p:txBody>
          <a:bodyPr/>
          <a:lstStyle/>
          <a:p>
            <a:fld id="{6FB04C95-FE78-475A-9D1D-4490C5F8E259}" type="datetimeFigureOut">
              <a:rPr lang="en-US" smtClean="0"/>
              <a:t>12/10/2021</a:t>
            </a:fld>
            <a:endParaRPr lang="en-US"/>
          </a:p>
        </p:txBody>
      </p:sp>
      <p:sp>
        <p:nvSpPr>
          <p:cNvPr id="5" name="Footer Placeholder 4">
            <a:extLst>
              <a:ext uri="{FF2B5EF4-FFF2-40B4-BE49-F238E27FC236}">
                <a16:creationId xmlns:a16="http://schemas.microsoft.com/office/drawing/2014/main" id="{89B4F7AE-DDCB-415B-A3B8-E913DDC135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B86635-B95F-4731-996B-044A6402519D}"/>
              </a:ext>
            </a:extLst>
          </p:cNvPr>
          <p:cNvSpPr>
            <a:spLocks noGrp="1"/>
          </p:cNvSpPr>
          <p:nvPr>
            <p:ph type="sldNum" sz="quarter" idx="12"/>
          </p:nvPr>
        </p:nvSpPr>
        <p:spPr/>
        <p:txBody>
          <a:bodyPr/>
          <a:lstStyle/>
          <a:p>
            <a:fld id="{95DEC943-E969-40C6-867D-66BA90F4BBBF}" type="slidenum">
              <a:rPr lang="en-US" smtClean="0"/>
              <a:t>‹#›</a:t>
            </a:fld>
            <a:endParaRPr lang="en-US"/>
          </a:p>
        </p:txBody>
      </p:sp>
    </p:spTree>
    <p:extLst>
      <p:ext uri="{BB962C8B-B14F-4D97-AF65-F5344CB8AC3E}">
        <p14:creationId xmlns:p14="http://schemas.microsoft.com/office/powerpoint/2010/main" val="288280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B3D271-D4B7-42D9-99EC-17DA68FEAD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121D1E-0C50-45A6-9FAD-BC4696F3EE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BF0EF1-893D-4B00-8BED-81746C08FD00}"/>
              </a:ext>
            </a:extLst>
          </p:cNvPr>
          <p:cNvSpPr>
            <a:spLocks noGrp="1"/>
          </p:cNvSpPr>
          <p:nvPr>
            <p:ph type="dt" sz="half" idx="10"/>
          </p:nvPr>
        </p:nvSpPr>
        <p:spPr/>
        <p:txBody>
          <a:bodyPr/>
          <a:lstStyle/>
          <a:p>
            <a:fld id="{6FB04C95-FE78-475A-9D1D-4490C5F8E259}" type="datetimeFigureOut">
              <a:rPr lang="en-US" smtClean="0"/>
              <a:t>12/10/2021</a:t>
            </a:fld>
            <a:endParaRPr lang="en-US"/>
          </a:p>
        </p:txBody>
      </p:sp>
      <p:sp>
        <p:nvSpPr>
          <p:cNvPr id="5" name="Footer Placeholder 4">
            <a:extLst>
              <a:ext uri="{FF2B5EF4-FFF2-40B4-BE49-F238E27FC236}">
                <a16:creationId xmlns:a16="http://schemas.microsoft.com/office/drawing/2014/main" id="{02B72295-099C-43DD-8D09-03D5EAABCC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4C2E0F-98DF-430F-8330-F26DEC1F70D9}"/>
              </a:ext>
            </a:extLst>
          </p:cNvPr>
          <p:cNvSpPr>
            <a:spLocks noGrp="1"/>
          </p:cNvSpPr>
          <p:nvPr>
            <p:ph type="sldNum" sz="quarter" idx="12"/>
          </p:nvPr>
        </p:nvSpPr>
        <p:spPr/>
        <p:txBody>
          <a:bodyPr/>
          <a:lstStyle/>
          <a:p>
            <a:fld id="{95DEC943-E969-40C6-867D-66BA90F4BBBF}" type="slidenum">
              <a:rPr lang="en-US" smtClean="0"/>
              <a:t>‹#›</a:t>
            </a:fld>
            <a:endParaRPr lang="en-US"/>
          </a:p>
        </p:txBody>
      </p:sp>
    </p:spTree>
    <p:extLst>
      <p:ext uri="{BB962C8B-B14F-4D97-AF65-F5344CB8AC3E}">
        <p14:creationId xmlns:p14="http://schemas.microsoft.com/office/powerpoint/2010/main" val="2482690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399AE-D32F-4E4D-A5FC-C5A3B11559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AA88B8-8116-4BA0-9D9C-E8CD6DBCB5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713329-21C2-43B5-90D3-03B7445F55CE}"/>
              </a:ext>
            </a:extLst>
          </p:cNvPr>
          <p:cNvSpPr>
            <a:spLocks noGrp="1"/>
          </p:cNvSpPr>
          <p:nvPr>
            <p:ph type="dt" sz="half" idx="10"/>
          </p:nvPr>
        </p:nvSpPr>
        <p:spPr/>
        <p:txBody>
          <a:bodyPr/>
          <a:lstStyle/>
          <a:p>
            <a:fld id="{6FB04C95-FE78-475A-9D1D-4490C5F8E259}" type="datetimeFigureOut">
              <a:rPr lang="en-US" smtClean="0"/>
              <a:t>12/10/2021</a:t>
            </a:fld>
            <a:endParaRPr lang="en-US"/>
          </a:p>
        </p:txBody>
      </p:sp>
      <p:sp>
        <p:nvSpPr>
          <p:cNvPr id="5" name="Footer Placeholder 4">
            <a:extLst>
              <a:ext uri="{FF2B5EF4-FFF2-40B4-BE49-F238E27FC236}">
                <a16:creationId xmlns:a16="http://schemas.microsoft.com/office/drawing/2014/main" id="{2992910B-53B6-4D59-BC5E-90CAFAB2CC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B05C7B-262D-4BB8-BDBB-812EE13C00C1}"/>
              </a:ext>
            </a:extLst>
          </p:cNvPr>
          <p:cNvSpPr>
            <a:spLocks noGrp="1"/>
          </p:cNvSpPr>
          <p:nvPr>
            <p:ph type="sldNum" sz="quarter" idx="12"/>
          </p:nvPr>
        </p:nvSpPr>
        <p:spPr/>
        <p:txBody>
          <a:bodyPr/>
          <a:lstStyle/>
          <a:p>
            <a:fld id="{95DEC943-E969-40C6-867D-66BA90F4BBBF}" type="slidenum">
              <a:rPr lang="en-US" smtClean="0"/>
              <a:t>‹#›</a:t>
            </a:fld>
            <a:endParaRPr lang="en-US"/>
          </a:p>
        </p:txBody>
      </p:sp>
    </p:spTree>
    <p:extLst>
      <p:ext uri="{BB962C8B-B14F-4D97-AF65-F5344CB8AC3E}">
        <p14:creationId xmlns:p14="http://schemas.microsoft.com/office/powerpoint/2010/main" val="2965547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9AEF9-A19D-4D13-93AF-3FCB7CAB30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08EDF52-6B33-4CC5-92A9-E6AFFBBD07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15C62F-81F2-4709-BD5F-161600E4355C}"/>
              </a:ext>
            </a:extLst>
          </p:cNvPr>
          <p:cNvSpPr>
            <a:spLocks noGrp="1"/>
          </p:cNvSpPr>
          <p:nvPr>
            <p:ph type="dt" sz="half" idx="10"/>
          </p:nvPr>
        </p:nvSpPr>
        <p:spPr/>
        <p:txBody>
          <a:bodyPr/>
          <a:lstStyle/>
          <a:p>
            <a:fld id="{6FB04C95-FE78-475A-9D1D-4490C5F8E259}" type="datetimeFigureOut">
              <a:rPr lang="en-US" smtClean="0"/>
              <a:t>12/10/2021</a:t>
            </a:fld>
            <a:endParaRPr lang="en-US"/>
          </a:p>
        </p:txBody>
      </p:sp>
      <p:sp>
        <p:nvSpPr>
          <p:cNvPr id="5" name="Footer Placeholder 4">
            <a:extLst>
              <a:ext uri="{FF2B5EF4-FFF2-40B4-BE49-F238E27FC236}">
                <a16:creationId xmlns:a16="http://schemas.microsoft.com/office/drawing/2014/main" id="{598306B8-6C2F-4414-AF4C-04609CAA07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DDFC8B-223E-4298-9B5B-E9C6ECBCE35C}"/>
              </a:ext>
            </a:extLst>
          </p:cNvPr>
          <p:cNvSpPr>
            <a:spLocks noGrp="1"/>
          </p:cNvSpPr>
          <p:nvPr>
            <p:ph type="sldNum" sz="quarter" idx="12"/>
          </p:nvPr>
        </p:nvSpPr>
        <p:spPr/>
        <p:txBody>
          <a:bodyPr/>
          <a:lstStyle/>
          <a:p>
            <a:fld id="{95DEC943-E969-40C6-867D-66BA90F4BBBF}" type="slidenum">
              <a:rPr lang="en-US" smtClean="0"/>
              <a:t>‹#›</a:t>
            </a:fld>
            <a:endParaRPr lang="en-US"/>
          </a:p>
        </p:txBody>
      </p:sp>
    </p:spTree>
    <p:extLst>
      <p:ext uri="{BB962C8B-B14F-4D97-AF65-F5344CB8AC3E}">
        <p14:creationId xmlns:p14="http://schemas.microsoft.com/office/powerpoint/2010/main" val="4051963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05757-7E0A-4CD7-823C-58B7FD13A3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2F8C97-1E9A-44B6-870B-0851D08CDE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4DBA00-2D4B-43DE-A360-0EC6EBB21C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F9A933-DEA8-4C69-99DC-D7554371200D}"/>
              </a:ext>
            </a:extLst>
          </p:cNvPr>
          <p:cNvSpPr>
            <a:spLocks noGrp="1"/>
          </p:cNvSpPr>
          <p:nvPr>
            <p:ph type="dt" sz="half" idx="10"/>
          </p:nvPr>
        </p:nvSpPr>
        <p:spPr/>
        <p:txBody>
          <a:bodyPr/>
          <a:lstStyle/>
          <a:p>
            <a:fld id="{6FB04C95-FE78-475A-9D1D-4490C5F8E259}" type="datetimeFigureOut">
              <a:rPr lang="en-US" smtClean="0"/>
              <a:t>12/10/2021</a:t>
            </a:fld>
            <a:endParaRPr lang="en-US"/>
          </a:p>
        </p:txBody>
      </p:sp>
      <p:sp>
        <p:nvSpPr>
          <p:cNvPr id="6" name="Footer Placeholder 5">
            <a:extLst>
              <a:ext uri="{FF2B5EF4-FFF2-40B4-BE49-F238E27FC236}">
                <a16:creationId xmlns:a16="http://schemas.microsoft.com/office/drawing/2014/main" id="{AA847B99-342B-43C7-BCDD-471CD1A5B4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AD583-344B-477F-BB34-80ED4DBC8A07}"/>
              </a:ext>
            </a:extLst>
          </p:cNvPr>
          <p:cNvSpPr>
            <a:spLocks noGrp="1"/>
          </p:cNvSpPr>
          <p:nvPr>
            <p:ph type="sldNum" sz="quarter" idx="12"/>
          </p:nvPr>
        </p:nvSpPr>
        <p:spPr/>
        <p:txBody>
          <a:bodyPr/>
          <a:lstStyle/>
          <a:p>
            <a:fld id="{95DEC943-E969-40C6-867D-66BA90F4BBBF}" type="slidenum">
              <a:rPr lang="en-US" smtClean="0"/>
              <a:t>‹#›</a:t>
            </a:fld>
            <a:endParaRPr lang="en-US"/>
          </a:p>
        </p:txBody>
      </p:sp>
    </p:spTree>
    <p:extLst>
      <p:ext uri="{BB962C8B-B14F-4D97-AF65-F5344CB8AC3E}">
        <p14:creationId xmlns:p14="http://schemas.microsoft.com/office/powerpoint/2010/main" val="1986894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CA3C5-FC19-468F-8FB9-0D75CFCC55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AAEB2A-7732-4D59-9633-8BE0696B62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DDF423-923F-4A01-9A7A-27B5C46051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749936-35DF-4DAA-8D22-350462ED75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88798A-D6F6-4C88-BE72-0E37EB101C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E4AA6F-4C40-4328-983C-0F286E607189}"/>
              </a:ext>
            </a:extLst>
          </p:cNvPr>
          <p:cNvSpPr>
            <a:spLocks noGrp="1"/>
          </p:cNvSpPr>
          <p:nvPr>
            <p:ph type="dt" sz="half" idx="10"/>
          </p:nvPr>
        </p:nvSpPr>
        <p:spPr/>
        <p:txBody>
          <a:bodyPr/>
          <a:lstStyle/>
          <a:p>
            <a:fld id="{6FB04C95-FE78-475A-9D1D-4490C5F8E259}" type="datetimeFigureOut">
              <a:rPr lang="en-US" smtClean="0"/>
              <a:t>12/10/2021</a:t>
            </a:fld>
            <a:endParaRPr lang="en-US"/>
          </a:p>
        </p:txBody>
      </p:sp>
      <p:sp>
        <p:nvSpPr>
          <p:cNvPr id="8" name="Footer Placeholder 7">
            <a:extLst>
              <a:ext uri="{FF2B5EF4-FFF2-40B4-BE49-F238E27FC236}">
                <a16:creationId xmlns:a16="http://schemas.microsoft.com/office/drawing/2014/main" id="{D86F0CCA-88A6-4AA9-9A91-0E8A6CBE37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0F4596-B53E-4E7A-A227-FA67173D4C8B}"/>
              </a:ext>
            </a:extLst>
          </p:cNvPr>
          <p:cNvSpPr>
            <a:spLocks noGrp="1"/>
          </p:cNvSpPr>
          <p:nvPr>
            <p:ph type="sldNum" sz="quarter" idx="12"/>
          </p:nvPr>
        </p:nvSpPr>
        <p:spPr/>
        <p:txBody>
          <a:bodyPr/>
          <a:lstStyle/>
          <a:p>
            <a:fld id="{95DEC943-E969-40C6-867D-66BA90F4BBBF}" type="slidenum">
              <a:rPr lang="en-US" smtClean="0"/>
              <a:t>‹#›</a:t>
            </a:fld>
            <a:endParaRPr lang="en-US"/>
          </a:p>
        </p:txBody>
      </p:sp>
    </p:spTree>
    <p:extLst>
      <p:ext uri="{BB962C8B-B14F-4D97-AF65-F5344CB8AC3E}">
        <p14:creationId xmlns:p14="http://schemas.microsoft.com/office/powerpoint/2010/main" val="4276935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A9A7F-E6EE-4EE3-9A4D-E74812D65A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8C8A69-A530-4E2E-824D-D8360694C28A}"/>
              </a:ext>
            </a:extLst>
          </p:cNvPr>
          <p:cNvSpPr>
            <a:spLocks noGrp="1"/>
          </p:cNvSpPr>
          <p:nvPr>
            <p:ph type="dt" sz="half" idx="10"/>
          </p:nvPr>
        </p:nvSpPr>
        <p:spPr/>
        <p:txBody>
          <a:bodyPr/>
          <a:lstStyle/>
          <a:p>
            <a:fld id="{6FB04C95-FE78-475A-9D1D-4490C5F8E259}" type="datetimeFigureOut">
              <a:rPr lang="en-US" smtClean="0"/>
              <a:t>12/10/2021</a:t>
            </a:fld>
            <a:endParaRPr lang="en-US"/>
          </a:p>
        </p:txBody>
      </p:sp>
      <p:sp>
        <p:nvSpPr>
          <p:cNvPr id="4" name="Footer Placeholder 3">
            <a:extLst>
              <a:ext uri="{FF2B5EF4-FFF2-40B4-BE49-F238E27FC236}">
                <a16:creationId xmlns:a16="http://schemas.microsoft.com/office/drawing/2014/main" id="{ED080001-9EEF-4844-B197-B7F8591B1E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655B46-DE83-42CA-8680-199EC9435779}"/>
              </a:ext>
            </a:extLst>
          </p:cNvPr>
          <p:cNvSpPr>
            <a:spLocks noGrp="1"/>
          </p:cNvSpPr>
          <p:nvPr>
            <p:ph type="sldNum" sz="quarter" idx="12"/>
          </p:nvPr>
        </p:nvSpPr>
        <p:spPr/>
        <p:txBody>
          <a:bodyPr/>
          <a:lstStyle/>
          <a:p>
            <a:fld id="{95DEC943-E969-40C6-867D-66BA90F4BBBF}" type="slidenum">
              <a:rPr lang="en-US" smtClean="0"/>
              <a:t>‹#›</a:t>
            </a:fld>
            <a:endParaRPr lang="en-US"/>
          </a:p>
        </p:txBody>
      </p:sp>
    </p:spTree>
    <p:extLst>
      <p:ext uri="{BB962C8B-B14F-4D97-AF65-F5344CB8AC3E}">
        <p14:creationId xmlns:p14="http://schemas.microsoft.com/office/powerpoint/2010/main" val="3031074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F90CF5-1651-4170-A00D-A5772D151442}"/>
              </a:ext>
            </a:extLst>
          </p:cNvPr>
          <p:cNvSpPr>
            <a:spLocks noGrp="1"/>
          </p:cNvSpPr>
          <p:nvPr>
            <p:ph type="dt" sz="half" idx="10"/>
          </p:nvPr>
        </p:nvSpPr>
        <p:spPr/>
        <p:txBody>
          <a:bodyPr/>
          <a:lstStyle/>
          <a:p>
            <a:fld id="{6FB04C95-FE78-475A-9D1D-4490C5F8E259}" type="datetimeFigureOut">
              <a:rPr lang="en-US" smtClean="0"/>
              <a:t>12/10/2021</a:t>
            </a:fld>
            <a:endParaRPr lang="en-US"/>
          </a:p>
        </p:txBody>
      </p:sp>
      <p:sp>
        <p:nvSpPr>
          <p:cNvPr id="3" name="Footer Placeholder 2">
            <a:extLst>
              <a:ext uri="{FF2B5EF4-FFF2-40B4-BE49-F238E27FC236}">
                <a16:creationId xmlns:a16="http://schemas.microsoft.com/office/drawing/2014/main" id="{79A238F4-9E14-4CBA-86AC-5342FF93D8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DE8B78-4C4B-4B62-8CD4-05E0C55DC317}"/>
              </a:ext>
            </a:extLst>
          </p:cNvPr>
          <p:cNvSpPr>
            <a:spLocks noGrp="1"/>
          </p:cNvSpPr>
          <p:nvPr>
            <p:ph type="sldNum" sz="quarter" idx="12"/>
          </p:nvPr>
        </p:nvSpPr>
        <p:spPr/>
        <p:txBody>
          <a:bodyPr/>
          <a:lstStyle/>
          <a:p>
            <a:fld id="{95DEC943-E969-40C6-867D-66BA90F4BBBF}" type="slidenum">
              <a:rPr lang="en-US" smtClean="0"/>
              <a:t>‹#›</a:t>
            </a:fld>
            <a:endParaRPr lang="en-US"/>
          </a:p>
        </p:txBody>
      </p:sp>
    </p:spTree>
    <p:extLst>
      <p:ext uri="{BB962C8B-B14F-4D97-AF65-F5344CB8AC3E}">
        <p14:creationId xmlns:p14="http://schemas.microsoft.com/office/powerpoint/2010/main" val="40552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64222-445F-4C7E-B6D3-71E797C435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9F1618-FD75-47A8-8C08-F78283FB2C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46D9E8-9C49-47BC-B44A-F9396F3099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BF45A1-A187-4184-A889-E66548574F24}"/>
              </a:ext>
            </a:extLst>
          </p:cNvPr>
          <p:cNvSpPr>
            <a:spLocks noGrp="1"/>
          </p:cNvSpPr>
          <p:nvPr>
            <p:ph type="dt" sz="half" idx="10"/>
          </p:nvPr>
        </p:nvSpPr>
        <p:spPr/>
        <p:txBody>
          <a:bodyPr/>
          <a:lstStyle/>
          <a:p>
            <a:fld id="{6FB04C95-FE78-475A-9D1D-4490C5F8E259}" type="datetimeFigureOut">
              <a:rPr lang="en-US" smtClean="0"/>
              <a:t>12/10/2021</a:t>
            </a:fld>
            <a:endParaRPr lang="en-US"/>
          </a:p>
        </p:txBody>
      </p:sp>
      <p:sp>
        <p:nvSpPr>
          <p:cNvPr id="6" name="Footer Placeholder 5">
            <a:extLst>
              <a:ext uri="{FF2B5EF4-FFF2-40B4-BE49-F238E27FC236}">
                <a16:creationId xmlns:a16="http://schemas.microsoft.com/office/drawing/2014/main" id="{DDB55F51-FED7-43B6-8898-2E5AC55D32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22C63D-9F3E-4616-B174-DC59E7609CD8}"/>
              </a:ext>
            </a:extLst>
          </p:cNvPr>
          <p:cNvSpPr>
            <a:spLocks noGrp="1"/>
          </p:cNvSpPr>
          <p:nvPr>
            <p:ph type="sldNum" sz="quarter" idx="12"/>
          </p:nvPr>
        </p:nvSpPr>
        <p:spPr/>
        <p:txBody>
          <a:bodyPr/>
          <a:lstStyle/>
          <a:p>
            <a:fld id="{95DEC943-E969-40C6-867D-66BA90F4BBBF}" type="slidenum">
              <a:rPr lang="en-US" smtClean="0"/>
              <a:t>‹#›</a:t>
            </a:fld>
            <a:endParaRPr lang="en-US"/>
          </a:p>
        </p:txBody>
      </p:sp>
    </p:spTree>
    <p:extLst>
      <p:ext uri="{BB962C8B-B14F-4D97-AF65-F5344CB8AC3E}">
        <p14:creationId xmlns:p14="http://schemas.microsoft.com/office/powerpoint/2010/main" val="621165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A7C90-47CA-4D57-9D3C-4C1F70DEB7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2AE99F0-1DB8-4FE8-AEC1-136E08FAF5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D53E00-896F-45AA-9F8F-E7072E795F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FB9AF1-5066-4A4D-BF28-83BB7B2A9850}"/>
              </a:ext>
            </a:extLst>
          </p:cNvPr>
          <p:cNvSpPr>
            <a:spLocks noGrp="1"/>
          </p:cNvSpPr>
          <p:nvPr>
            <p:ph type="dt" sz="half" idx="10"/>
          </p:nvPr>
        </p:nvSpPr>
        <p:spPr/>
        <p:txBody>
          <a:bodyPr/>
          <a:lstStyle/>
          <a:p>
            <a:fld id="{6FB04C95-FE78-475A-9D1D-4490C5F8E259}" type="datetimeFigureOut">
              <a:rPr lang="en-US" smtClean="0"/>
              <a:t>12/10/2021</a:t>
            </a:fld>
            <a:endParaRPr lang="en-US"/>
          </a:p>
        </p:txBody>
      </p:sp>
      <p:sp>
        <p:nvSpPr>
          <p:cNvPr id="6" name="Footer Placeholder 5">
            <a:extLst>
              <a:ext uri="{FF2B5EF4-FFF2-40B4-BE49-F238E27FC236}">
                <a16:creationId xmlns:a16="http://schemas.microsoft.com/office/drawing/2014/main" id="{F60C0707-267D-4DB9-8A69-055D7125BF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89DCA9-0E79-476D-8F7D-940B9B30CA8B}"/>
              </a:ext>
            </a:extLst>
          </p:cNvPr>
          <p:cNvSpPr>
            <a:spLocks noGrp="1"/>
          </p:cNvSpPr>
          <p:nvPr>
            <p:ph type="sldNum" sz="quarter" idx="12"/>
          </p:nvPr>
        </p:nvSpPr>
        <p:spPr/>
        <p:txBody>
          <a:bodyPr/>
          <a:lstStyle/>
          <a:p>
            <a:fld id="{95DEC943-E969-40C6-867D-66BA90F4BBBF}" type="slidenum">
              <a:rPr lang="en-US" smtClean="0"/>
              <a:t>‹#›</a:t>
            </a:fld>
            <a:endParaRPr lang="en-US"/>
          </a:p>
        </p:txBody>
      </p:sp>
    </p:spTree>
    <p:extLst>
      <p:ext uri="{BB962C8B-B14F-4D97-AF65-F5344CB8AC3E}">
        <p14:creationId xmlns:p14="http://schemas.microsoft.com/office/powerpoint/2010/main" val="2533772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7AEFD3-4690-49E9-83D7-1F356368A3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93C215-AC3E-4A0E-BC29-40B0A6ECF9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6853D3-5ACC-4645-B53C-3579B84A4B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B04C95-FE78-475A-9D1D-4490C5F8E259}" type="datetimeFigureOut">
              <a:rPr lang="en-US" smtClean="0"/>
              <a:t>12/10/2021</a:t>
            </a:fld>
            <a:endParaRPr lang="en-US"/>
          </a:p>
        </p:txBody>
      </p:sp>
      <p:sp>
        <p:nvSpPr>
          <p:cNvPr id="5" name="Footer Placeholder 4">
            <a:extLst>
              <a:ext uri="{FF2B5EF4-FFF2-40B4-BE49-F238E27FC236}">
                <a16:creationId xmlns:a16="http://schemas.microsoft.com/office/drawing/2014/main" id="{CAC00543-A941-47EB-93CB-5BE1A63460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F629C5-55D6-4D47-BD00-2DB5A60184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DEC943-E969-40C6-867D-66BA90F4BBBF}" type="slidenum">
              <a:rPr lang="en-US" smtClean="0"/>
              <a:t>‹#›</a:t>
            </a:fld>
            <a:endParaRPr lang="en-US"/>
          </a:p>
        </p:txBody>
      </p:sp>
    </p:spTree>
    <p:extLst>
      <p:ext uri="{BB962C8B-B14F-4D97-AF65-F5344CB8AC3E}">
        <p14:creationId xmlns:p14="http://schemas.microsoft.com/office/powerpoint/2010/main" val="1861011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007" y="258417"/>
            <a:ext cx="11487704" cy="6279939"/>
          </a:xfrm>
        </p:spPr>
        <p:txBody>
          <a:bodyPr>
            <a:normAutofit fontScale="90000"/>
          </a:bodyPr>
          <a:lstStyle/>
          <a:p>
            <a:pPr algn="ctr"/>
            <a:br>
              <a:rPr lang="en-US" sz="4400" b="1" dirty="0">
                <a:latin typeface="Arial" panose="020B0604020202020204" pitchFamily="34" charset="0"/>
                <a:cs typeface="Arial" panose="020B0604020202020204" pitchFamily="34" charset="0"/>
              </a:rPr>
            </a:br>
            <a:br>
              <a:rPr lang="en-US" sz="4400" b="1" dirty="0">
                <a:latin typeface="Arial" panose="020B0604020202020204" pitchFamily="34" charset="0"/>
                <a:cs typeface="Arial" panose="020B0604020202020204" pitchFamily="34" charset="0"/>
              </a:rPr>
            </a:br>
            <a:br>
              <a:rPr lang="en-US" sz="4400" b="1" dirty="0">
                <a:latin typeface="Arial" panose="020B0604020202020204" pitchFamily="34" charset="0"/>
                <a:cs typeface="Arial" panose="020B0604020202020204" pitchFamily="34" charset="0"/>
              </a:rPr>
            </a:br>
            <a:br>
              <a:rPr lang="en-US" sz="4400" b="1" dirty="0">
                <a:latin typeface="Arial" panose="020B0604020202020204" pitchFamily="34" charset="0"/>
                <a:cs typeface="Arial" panose="020B0604020202020204" pitchFamily="34" charset="0"/>
              </a:rPr>
            </a:br>
            <a:r>
              <a:rPr lang="en-US" sz="3100" b="1" dirty="0">
                <a:latin typeface="Arial" panose="020B0604020202020204" pitchFamily="34" charset="0"/>
                <a:cs typeface="Arial" panose="020B0604020202020204" pitchFamily="34" charset="0"/>
              </a:rPr>
              <a:t>MSS -  A Readiness tool to improve Quality Hospital Services</a:t>
            </a:r>
            <a:br>
              <a:rPr lang="en-US" sz="3100" b="1" dirty="0">
                <a:latin typeface="Arial" panose="020B0604020202020204" pitchFamily="34" charset="0"/>
                <a:cs typeface="Arial" panose="020B0604020202020204" pitchFamily="34" charset="0"/>
              </a:rPr>
            </a:br>
            <a:br>
              <a:rPr lang="en-US" sz="3100" b="1" dirty="0">
                <a:latin typeface="Arial" panose="020B0604020202020204" pitchFamily="34" charset="0"/>
                <a:cs typeface="Arial" panose="020B0604020202020204" pitchFamily="34" charset="0"/>
              </a:rPr>
            </a:b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MSS Implementation Program: </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Hospital Presentation</a:t>
            </a:r>
            <a:br>
              <a:rPr lang="en-US" sz="4400" b="1" dirty="0">
                <a:latin typeface="Arial" panose="020B0604020202020204" pitchFamily="34" charset="0"/>
                <a:cs typeface="Arial" panose="020B0604020202020204" pitchFamily="34" charset="0"/>
              </a:rPr>
            </a:br>
            <a:br>
              <a:rPr lang="en-US" sz="4400" b="1" dirty="0">
                <a:latin typeface="Arial" panose="020B0604020202020204" pitchFamily="34" charset="0"/>
                <a:cs typeface="Arial" panose="020B0604020202020204" pitchFamily="34" charset="0"/>
              </a:rPr>
            </a:br>
            <a:br>
              <a:rPr lang="en-US" sz="4400" b="1" dirty="0">
                <a:latin typeface="Arial" panose="020B0604020202020204" pitchFamily="34" charset="0"/>
                <a:cs typeface="Arial" panose="020B0604020202020204" pitchFamily="34" charset="0"/>
              </a:rPr>
            </a:br>
            <a:br>
              <a:rPr lang="en-US" sz="4400" b="1" dirty="0"/>
            </a:br>
            <a:r>
              <a:rPr lang="en-US" sz="4400" b="1" dirty="0"/>
              <a:t>Name of Hospital…………………</a:t>
            </a:r>
            <a:br>
              <a:rPr lang="en-US" sz="2800" b="1" dirty="0"/>
            </a:br>
            <a:br>
              <a:rPr lang="en-US" sz="3100" b="1" dirty="0"/>
            </a:br>
            <a:r>
              <a:rPr lang="en-US" sz="3100" b="1" dirty="0"/>
              <a:t> Date: ………………..</a:t>
            </a:r>
            <a:br>
              <a:rPr lang="en-US" sz="2800" b="1" dirty="0"/>
            </a:br>
            <a:endParaRPr lang="en-US" sz="4400" dirty="0"/>
          </a:p>
        </p:txBody>
      </p:sp>
      <p:pic>
        <p:nvPicPr>
          <p:cNvPr id="5" name="Picture 4"/>
          <p:cNvPicPr/>
          <p:nvPr/>
        </p:nvPicPr>
        <p:blipFill>
          <a:blip r:embed="rId3" cstate="print"/>
          <a:srcRect/>
          <a:stretch>
            <a:fillRect/>
          </a:stretch>
        </p:blipFill>
        <p:spPr bwMode="auto">
          <a:xfrm>
            <a:off x="10020051" y="5304038"/>
            <a:ext cx="1137747" cy="1128156"/>
          </a:xfrm>
          <a:prstGeom prst="rect">
            <a:avLst/>
          </a:prstGeom>
          <a:noFill/>
          <a:ln w="9525">
            <a:noFill/>
            <a:miter lim="800000"/>
            <a:headEnd/>
            <a:tailEnd/>
          </a:ln>
        </p:spPr>
      </p:pic>
      <p:pic>
        <p:nvPicPr>
          <p:cNvPr id="7" name="Picture 6" descr="S:\Rabina Shakya\NSI -Working Doc 2011-15\Documents\Logo\logo with strapline new.jpg">
            <a:extLst>
              <a:ext uri="{FF2B5EF4-FFF2-40B4-BE49-F238E27FC236}">
                <a16:creationId xmlns:a16="http://schemas.microsoft.com/office/drawing/2014/main" id="{755636A7-2955-4293-945E-3B1357D5A0A7}"/>
              </a:ext>
            </a:extLst>
          </p:cNvPr>
          <p:cNvPicPr/>
          <p:nvPr/>
        </p:nvPicPr>
        <p:blipFill>
          <a:blip r:embed="rId4" cstate="print"/>
          <a:srcRect/>
          <a:stretch>
            <a:fillRect/>
          </a:stretch>
        </p:blipFill>
        <p:spPr bwMode="auto">
          <a:xfrm>
            <a:off x="285501" y="5418338"/>
            <a:ext cx="1905000" cy="899556"/>
          </a:xfrm>
          <a:prstGeom prst="rect">
            <a:avLst/>
          </a:prstGeom>
          <a:noFill/>
          <a:ln w="9525">
            <a:solidFill>
              <a:schemeClr val="bg1"/>
            </a:solidFill>
            <a:miter lim="800000"/>
            <a:headEnd/>
            <a:tailEnd/>
          </a:ln>
        </p:spPr>
      </p:pic>
    </p:spTree>
    <p:extLst>
      <p:ext uri="{BB962C8B-B14F-4D97-AF65-F5344CB8AC3E}">
        <p14:creationId xmlns:p14="http://schemas.microsoft.com/office/powerpoint/2010/main" val="4261220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C3177-17F8-4DAB-B293-F6C5C74A14DD}"/>
              </a:ext>
            </a:extLst>
          </p:cNvPr>
          <p:cNvSpPr>
            <a:spLocks noGrp="1"/>
          </p:cNvSpPr>
          <p:nvPr>
            <p:ph type="title"/>
          </p:nvPr>
        </p:nvSpPr>
        <p:spPr>
          <a:xfrm>
            <a:off x="435006" y="220460"/>
            <a:ext cx="10918794" cy="605164"/>
          </a:xfrm>
        </p:spPr>
        <p:txBody>
          <a:bodyPr>
            <a:normAutofit fontScale="90000"/>
          </a:bodyPr>
          <a:lstStyle/>
          <a:p>
            <a:r>
              <a:rPr lang="en-GB" sz="4400" b="1" dirty="0"/>
              <a:t>Key Performance Service Indicator ( Secondary A)</a:t>
            </a:r>
            <a:endParaRPr lang="en-US" b="1" dirty="0"/>
          </a:p>
        </p:txBody>
      </p:sp>
      <p:sp>
        <p:nvSpPr>
          <p:cNvPr id="3" name="Content Placeholder 2">
            <a:extLst>
              <a:ext uri="{FF2B5EF4-FFF2-40B4-BE49-F238E27FC236}">
                <a16:creationId xmlns:a16="http://schemas.microsoft.com/office/drawing/2014/main" id="{388A019B-805B-4DAE-943A-0E2F2629CD61}"/>
              </a:ext>
            </a:extLst>
          </p:cNvPr>
          <p:cNvSpPr>
            <a:spLocks noGrp="1"/>
          </p:cNvSpPr>
          <p:nvPr>
            <p:ph idx="1"/>
          </p:nvPr>
        </p:nvSpPr>
        <p:spPr>
          <a:xfrm>
            <a:off x="106532" y="905522"/>
            <a:ext cx="11443316" cy="5271441"/>
          </a:xfrm>
        </p:spPr>
        <p:txBody>
          <a:bodyPr/>
          <a:lstStyle/>
          <a:p>
            <a:pPr marL="0" indent="0">
              <a:buNone/>
            </a:pPr>
            <a:r>
              <a:rPr lang="en-US" dirty="0"/>
              <a:t>Please mention the status of the following services</a:t>
            </a:r>
          </a:p>
          <a:p>
            <a:pPr lvl="1"/>
            <a:endParaRPr lang="en-US" dirty="0"/>
          </a:p>
        </p:txBody>
      </p:sp>
      <p:graphicFrame>
        <p:nvGraphicFramePr>
          <p:cNvPr id="5" name="Table 4">
            <a:extLst>
              <a:ext uri="{FF2B5EF4-FFF2-40B4-BE49-F238E27FC236}">
                <a16:creationId xmlns:a16="http://schemas.microsoft.com/office/drawing/2014/main" id="{3F22D1F7-61FD-447C-92AF-F7FA73F051F7}"/>
              </a:ext>
            </a:extLst>
          </p:cNvPr>
          <p:cNvGraphicFramePr>
            <a:graphicFrameLocks noGrp="1"/>
          </p:cNvGraphicFramePr>
          <p:nvPr/>
        </p:nvGraphicFramePr>
        <p:xfrm>
          <a:off x="106533" y="926260"/>
          <a:ext cx="11869444" cy="5820764"/>
        </p:xfrm>
        <a:graphic>
          <a:graphicData uri="http://schemas.openxmlformats.org/drawingml/2006/table">
            <a:tbl>
              <a:tblPr>
                <a:tableStyleId>{5C22544A-7EE6-4342-B048-85BDC9FD1C3A}</a:tableStyleId>
              </a:tblPr>
              <a:tblGrid>
                <a:gridCol w="790057">
                  <a:extLst>
                    <a:ext uri="{9D8B030D-6E8A-4147-A177-3AD203B41FA5}">
                      <a16:colId xmlns:a16="http://schemas.microsoft.com/office/drawing/2014/main" val="3716199185"/>
                    </a:ext>
                  </a:extLst>
                </a:gridCol>
                <a:gridCol w="1728831">
                  <a:extLst>
                    <a:ext uri="{9D8B030D-6E8A-4147-A177-3AD203B41FA5}">
                      <a16:colId xmlns:a16="http://schemas.microsoft.com/office/drawing/2014/main" val="3279946525"/>
                    </a:ext>
                  </a:extLst>
                </a:gridCol>
                <a:gridCol w="5939369">
                  <a:extLst>
                    <a:ext uri="{9D8B030D-6E8A-4147-A177-3AD203B41FA5}">
                      <a16:colId xmlns:a16="http://schemas.microsoft.com/office/drawing/2014/main" val="1735171631"/>
                    </a:ext>
                  </a:extLst>
                </a:gridCol>
                <a:gridCol w="780762">
                  <a:extLst>
                    <a:ext uri="{9D8B030D-6E8A-4147-A177-3AD203B41FA5}">
                      <a16:colId xmlns:a16="http://schemas.microsoft.com/office/drawing/2014/main" val="3878061639"/>
                    </a:ext>
                  </a:extLst>
                </a:gridCol>
                <a:gridCol w="526417">
                  <a:extLst>
                    <a:ext uri="{9D8B030D-6E8A-4147-A177-3AD203B41FA5}">
                      <a16:colId xmlns:a16="http://schemas.microsoft.com/office/drawing/2014/main" val="4226686045"/>
                    </a:ext>
                  </a:extLst>
                </a:gridCol>
                <a:gridCol w="2104008">
                  <a:extLst>
                    <a:ext uri="{9D8B030D-6E8A-4147-A177-3AD203B41FA5}">
                      <a16:colId xmlns:a16="http://schemas.microsoft.com/office/drawing/2014/main" val="3563058057"/>
                    </a:ext>
                  </a:extLst>
                </a:gridCol>
              </a:tblGrid>
              <a:tr h="306356">
                <a:tc>
                  <a:txBody>
                    <a:bodyPr/>
                    <a:lstStyle/>
                    <a:p>
                      <a:pPr algn="ctr" fontAlgn="ctr"/>
                      <a:r>
                        <a:rPr lang="en-US" sz="1800" u="none" strike="noStrike" dirty="0">
                          <a:effectLst/>
                        </a:rPr>
                        <a:t>SN</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a:effectLst/>
                        </a:rPr>
                        <a:t>Key Service</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dirty="0">
                          <a:effectLst/>
                        </a:rPr>
                        <a:t>Standards</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a:effectLst/>
                        </a:rPr>
                        <a:t>Yes </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a:effectLst/>
                        </a:rPr>
                        <a:t>No</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a:effectLst/>
                        </a:rPr>
                        <a:t>Rational</a:t>
                      </a:r>
                      <a:endParaRPr lang="en-US" sz="1800" b="1" i="0" u="none" strike="noStrike">
                        <a:solidFill>
                          <a:srgbClr val="000000"/>
                        </a:solidFill>
                        <a:effectLst/>
                        <a:latin typeface="Calibri" panose="020F0502020204030204" pitchFamily="34" charset="0"/>
                      </a:endParaRPr>
                    </a:p>
                  </a:txBody>
                  <a:tcPr marL="2033" marR="2033" marT="2033" marB="0" anchor="ctr"/>
                </a:tc>
                <a:extLst>
                  <a:ext uri="{0D108BD9-81ED-4DB2-BD59-A6C34878D82A}">
                    <a16:rowId xmlns:a16="http://schemas.microsoft.com/office/drawing/2014/main" val="2967633197"/>
                  </a:ext>
                </a:extLst>
              </a:tr>
              <a:tr h="306356">
                <a:tc rowSpan="3">
                  <a:txBody>
                    <a:bodyPr/>
                    <a:lstStyle/>
                    <a:p>
                      <a:pPr algn="ctr" fontAlgn="ctr"/>
                      <a:r>
                        <a:rPr lang="en-US" sz="1800" u="none" strike="noStrike">
                          <a:effectLst/>
                        </a:rPr>
                        <a:t>5</a:t>
                      </a:r>
                      <a:endParaRPr lang="en-US" sz="1800" b="1" i="0" u="none" strike="noStrike">
                        <a:solidFill>
                          <a:srgbClr val="000000"/>
                        </a:solidFill>
                        <a:effectLst/>
                        <a:latin typeface="Times New Roman" panose="02020603050405020304" pitchFamily="18" charset="0"/>
                      </a:endParaRPr>
                    </a:p>
                  </a:txBody>
                  <a:tcPr marL="2033" marR="2033" marT="2033" marB="0" anchor="ctr"/>
                </a:tc>
                <a:tc rowSpan="3">
                  <a:txBody>
                    <a:bodyPr/>
                    <a:lstStyle/>
                    <a:p>
                      <a:pPr algn="l" fontAlgn="ctr"/>
                      <a:r>
                        <a:rPr lang="en-US" sz="1800" u="none" strike="noStrike">
                          <a:effectLst/>
                        </a:rPr>
                        <a:t>OPD Pharmacy</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HR- # Pharmesist / other HR</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3715974822"/>
                  </a:ext>
                </a:extLst>
              </a:tr>
              <a:tr h="306356">
                <a:tc vMerge="1">
                  <a:txBody>
                    <a:bodyPr/>
                    <a:lstStyle/>
                    <a:p>
                      <a:endParaRPr lang="en-US"/>
                    </a:p>
                  </a:txBody>
                  <a:tcPr/>
                </a:tc>
                <a:tc vMerge="1">
                  <a:txBody>
                    <a:bodyPr/>
                    <a:lstStyle/>
                    <a:p>
                      <a:endParaRPr lang="en-US"/>
                    </a:p>
                  </a:txBody>
                  <a:tcPr/>
                </a:tc>
                <a:tc>
                  <a:txBody>
                    <a:bodyPr/>
                    <a:lstStyle/>
                    <a:p>
                      <a:pPr algn="l" fontAlgn="ctr"/>
                      <a:r>
                        <a:rPr lang="en-US" sz="1800" u="none" strike="noStrike">
                          <a:effectLst/>
                        </a:rPr>
                        <a:t>24 Hours service</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2138425501"/>
                  </a:ext>
                </a:extLst>
              </a:tr>
              <a:tr h="306356">
                <a:tc vMerge="1">
                  <a:txBody>
                    <a:bodyPr/>
                    <a:lstStyle/>
                    <a:p>
                      <a:endParaRPr lang="en-US"/>
                    </a:p>
                  </a:txBody>
                  <a:tcPr/>
                </a:tc>
                <a:tc vMerge="1">
                  <a:txBody>
                    <a:bodyPr/>
                    <a:lstStyle/>
                    <a:p>
                      <a:endParaRPr lang="en-US"/>
                    </a:p>
                  </a:txBody>
                  <a:tcPr/>
                </a:tc>
                <a:tc>
                  <a:txBody>
                    <a:bodyPr/>
                    <a:lstStyle/>
                    <a:p>
                      <a:pPr algn="l" fontAlgn="ctr"/>
                      <a:r>
                        <a:rPr lang="en-US" sz="1800" u="none" strike="noStrike">
                          <a:effectLst/>
                        </a:rPr>
                        <a:t>OPD Hours + on call</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2187935847"/>
                  </a:ext>
                </a:extLst>
              </a:tr>
              <a:tr h="306356">
                <a:tc rowSpan="7">
                  <a:txBody>
                    <a:bodyPr/>
                    <a:lstStyle/>
                    <a:p>
                      <a:pPr algn="ctr" fontAlgn="ctr"/>
                      <a:r>
                        <a:rPr lang="en-US" sz="1800" u="none" strike="noStrike">
                          <a:effectLst/>
                        </a:rPr>
                        <a:t>6</a:t>
                      </a:r>
                      <a:endParaRPr lang="en-US" sz="1800" b="1" i="0" u="none" strike="noStrike">
                        <a:solidFill>
                          <a:srgbClr val="000000"/>
                        </a:solidFill>
                        <a:effectLst/>
                        <a:latin typeface="Times New Roman" panose="02020603050405020304" pitchFamily="18" charset="0"/>
                      </a:endParaRPr>
                    </a:p>
                  </a:txBody>
                  <a:tcPr marL="2033" marR="2033" marT="2033" marB="0" anchor="ctr"/>
                </a:tc>
                <a:tc rowSpan="7">
                  <a:txBody>
                    <a:bodyPr/>
                    <a:lstStyle/>
                    <a:p>
                      <a:pPr algn="l" fontAlgn="ctr"/>
                      <a:r>
                        <a:rPr lang="en-US" sz="1800" u="none" strike="noStrike" dirty="0">
                          <a:effectLst/>
                        </a:rPr>
                        <a:t>Laboratory</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dirty="0">
                          <a:effectLst/>
                        </a:rPr>
                        <a:t>24 hour services</a:t>
                      </a:r>
                      <a:endParaRPr lang="en-US" sz="1800" b="0"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3237870197"/>
                  </a:ext>
                </a:extLst>
              </a:tr>
              <a:tr h="306356">
                <a:tc vMerge="1">
                  <a:txBody>
                    <a:bodyPr/>
                    <a:lstStyle/>
                    <a:p>
                      <a:endParaRPr lang="en-US"/>
                    </a:p>
                  </a:txBody>
                  <a:tcPr/>
                </a:tc>
                <a:tc vMerge="1">
                  <a:txBody>
                    <a:bodyPr/>
                    <a:lstStyle/>
                    <a:p>
                      <a:endParaRPr lang="en-US"/>
                    </a:p>
                  </a:txBody>
                  <a:tcPr/>
                </a:tc>
                <a:tc>
                  <a:txBody>
                    <a:bodyPr/>
                    <a:lstStyle/>
                    <a:p>
                      <a:pPr algn="l" fontAlgn="ctr"/>
                      <a:r>
                        <a:rPr lang="en-US" sz="1800" u="none" strike="noStrike">
                          <a:effectLst/>
                        </a:rPr>
                        <a:t>Hematology</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1061605984"/>
                  </a:ext>
                </a:extLst>
              </a:tr>
              <a:tr h="306356">
                <a:tc vMerge="1">
                  <a:txBody>
                    <a:bodyPr/>
                    <a:lstStyle/>
                    <a:p>
                      <a:endParaRPr lang="en-US"/>
                    </a:p>
                  </a:txBody>
                  <a:tcPr/>
                </a:tc>
                <a:tc vMerge="1">
                  <a:txBody>
                    <a:bodyPr/>
                    <a:lstStyle/>
                    <a:p>
                      <a:endParaRPr lang="en-US"/>
                    </a:p>
                  </a:txBody>
                  <a:tcPr/>
                </a:tc>
                <a:tc>
                  <a:txBody>
                    <a:bodyPr/>
                    <a:lstStyle/>
                    <a:p>
                      <a:pPr algn="l" fontAlgn="ctr"/>
                      <a:r>
                        <a:rPr lang="en-US" sz="1800" u="none" strike="noStrike">
                          <a:effectLst/>
                        </a:rPr>
                        <a:t>HR- Technologist/Technician/ Assistant</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3557563449"/>
                  </a:ext>
                </a:extLst>
              </a:tr>
              <a:tr h="306356">
                <a:tc vMerge="1">
                  <a:txBody>
                    <a:bodyPr/>
                    <a:lstStyle/>
                    <a:p>
                      <a:endParaRPr lang="en-US"/>
                    </a:p>
                  </a:txBody>
                  <a:tcPr/>
                </a:tc>
                <a:tc vMerge="1">
                  <a:txBody>
                    <a:bodyPr/>
                    <a:lstStyle/>
                    <a:p>
                      <a:endParaRPr lang="en-US"/>
                    </a:p>
                  </a:txBody>
                  <a:tcPr/>
                </a:tc>
                <a:tc>
                  <a:txBody>
                    <a:bodyPr/>
                    <a:lstStyle/>
                    <a:p>
                      <a:pPr algn="l" fontAlgn="ctr"/>
                      <a:r>
                        <a:rPr lang="en-GB" sz="1800" u="none" strike="noStrike">
                          <a:effectLst/>
                        </a:rPr>
                        <a:t>Biochemestry ( Sugar/ LFT/RFT/lipid profile)</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1161826673"/>
                  </a:ext>
                </a:extLst>
              </a:tr>
              <a:tr h="306356">
                <a:tc vMerge="1">
                  <a:txBody>
                    <a:bodyPr/>
                    <a:lstStyle/>
                    <a:p>
                      <a:endParaRPr lang="en-US"/>
                    </a:p>
                  </a:txBody>
                  <a:tcPr/>
                </a:tc>
                <a:tc vMerge="1">
                  <a:txBody>
                    <a:bodyPr/>
                    <a:lstStyle/>
                    <a:p>
                      <a:endParaRPr lang="en-US"/>
                    </a:p>
                  </a:txBody>
                  <a:tcPr/>
                </a:tc>
                <a:tc>
                  <a:txBody>
                    <a:bodyPr/>
                    <a:lstStyle/>
                    <a:p>
                      <a:pPr algn="l" fontAlgn="ctr"/>
                      <a:r>
                        <a:rPr lang="en-US" sz="1800" u="none" strike="noStrike">
                          <a:effectLst/>
                        </a:rPr>
                        <a:t>Microbiology with Culture</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101393211"/>
                  </a:ext>
                </a:extLst>
              </a:tr>
              <a:tr h="306356">
                <a:tc vMerge="1">
                  <a:txBody>
                    <a:bodyPr/>
                    <a:lstStyle/>
                    <a:p>
                      <a:endParaRPr lang="en-US"/>
                    </a:p>
                  </a:txBody>
                  <a:tcPr/>
                </a:tc>
                <a:tc vMerge="1">
                  <a:txBody>
                    <a:bodyPr/>
                    <a:lstStyle/>
                    <a:p>
                      <a:endParaRPr lang="en-US"/>
                    </a:p>
                  </a:txBody>
                  <a:tcPr/>
                </a:tc>
                <a:tc>
                  <a:txBody>
                    <a:bodyPr/>
                    <a:lstStyle/>
                    <a:p>
                      <a:pPr algn="l" fontAlgn="ctr"/>
                      <a:r>
                        <a:rPr lang="en-US" sz="1800" u="none" strike="noStrike">
                          <a:effectLst/>
                        </a:rPr>
                        <a:t>T3, T4, TSH, </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2370500682"/>
                  </a:ext>
                </a:extLst>
              </a:tr>
              <a:tr h="306356">
                <a:tc vMerge="1">
                  <a:txBody>
                    <a:bodyPr/>
                    <a:lstStyle/>
                    <a:p>
                      <a:endParaRPr lang="en-US"/>
                    </a:p>
                  </a:txBody>
                  <a:tcPr/>
                </a:tc>
                <a:tc vMerge="1">
                  <a:txBody>
                    <a:bodyPr/>
                    <a:lstStyle/>
                    <a:p>
                      <a:endParaRPr lang="en-US"/>
                    </a:p>
                  </a:txBody>
                  <a:tcPr/>
                </a:tc>
                <a:tc>
                  <a:txBody>
                    <a:bodyPr/>
                    <a:lstStyle/>
                    <a:p>
                      <a:pPr algn="l" fontAlgn="ctr"/>
                      <a:r>
                        <a:rPr lang="en-US" sz="1800" u="none" strike="noStrike" dirty="0" err="1">
                          <a:effectLst/>
                        </a:rPr>
                        <a:t>Equipments</a:t>
                      </a:r>
                      <a:r>
                        <a:rPr lang="en-US" sz="1800" u="none" strike="noStrike" dirty="0">
                          <a:effectLst/>
                        </a:rPr>
                        <a:t> ( Auto/ Semi Auto Analyzer)</a:t>
                      </a:r>
                      <a:endParaRPr lang="en-US" sz="1800" b="0"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3381487043"/>
                  </a:ext>
                </a:extLst>
              </a:tr>
              <a:tr h="306356">
                <a:tc rowSpan="2">
                  <a:txBody>
                    <a:bodyPr/>
                    <a:lstStyle/>
                    <a:p>
                      <a:pPr algn="ctr" fontAlgn="ctr"/>
                      <a:r>
                        <a:rPr lang="en-US" sz="1800" u="none" strike="noStrike" dirty="0">
                          <a:effectLst/>
                        </a:rPr>
                        <a:t>7</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rowSpan="2">
                  <a:txBody>
                    <a:bodyPr/>
                    <a:lstStyle/>
                    <a:p>
                      <a:pPr algn="l" fontAlgn="ctr"/>
                      <a:r>
                        <a:rPr lang="en-US" sz="1800" u="none" strike="noStrike">
                          <a:effectLst/>
                        </a:rPr>
                        <a:t>Blood bank</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Storage </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3387835827"/>
                  </a:ext>
                </a:extLst>
              </a:tr>
              <a:tr h="306356">
                <a:tc vMerge="1">
                  <a:txBody>
                    <a:bodyPr/>
                    <a:lstStyle/>
                    <a:p>
                      <a:endParaRPr lang="en-US"/>
                    </a:p>
                  </a:txBody>
                  <a:tcPr/>
                </a:tc>
                <a:tc vMerge="1">
                  <a:txBody>
                    <a:bodyPr/>
                    <a:lstStyle/>
                    <a:p>
                      <a:endParaRPr lang="en-US"/>
                    </a:p>
                  </a:txBody>
                  <a:tcPr/>
                </a:tc>
                <a:tc>
                  <a:txBody>
                    <a:bodyPr/>
                    <a:lstStyle/>
                    <a:p>
                      <a:pPr algn="l" fontAlgn="ctr"/>
                      <a:r>
                        <a:rPr lang="en-US" sz="1800" u="none" strike="noStrike">
                          <a:effectLst/>
                        </a:rPr>
                        <a:t>Walking Blood Bank</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1172796049"/>
                  </a:ext>
                </a:extLst>
              </a:tr>
              <a:tr h="306356">
                <a:tc rowSpan="6">
                  <a:txBody>
                    <a:bodyPr/>
                    <a:lstStyle/>
                    <a:p>
                      <a:pPr algn="ctr" fontAlgn="ctr"/>
                      <a:r>
                        <a:rPr lang="en-US" sz="1800" u="none" strike="noStrike" dirty="0">
                          <a:effectLst/>
                        </a:rPr>
                        <a:t>8A</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rowSpan="4">
                  <a:txBody>
                    <a:bodyPr/>
                    <a:lstStyle/>
                    <a:p>
                      <a:pPr algn="l" fontAlgn="ctr"/>
                      <a:r>
                        <a:rPr lang="en-US" sz="1800" u="none" strike="noStrike">
                          <a:effectLst/>
                        </a:rPr>
                        <a:t>X-ray service</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GB" sz="1800" u="none" strike="noStrike">
                          <a:effectLst/>
                        </a:rPr>
                        <a:t>HR-Rediologist/ Rediographer/ Darkroom assistant/ other</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2311685243"/>
                  </a:ext>
                </a:extLst>
              </a:tr>
              <a:tr h="306356">
                <a:tc vMerge="1">
                  <a:txBody>
                    <a:bodyPr/>
                    <a:lstStyle/>
                    <a:p>
                      <a:endParaRPr lang="en-US"/>
                    </a:p>
                  </a:txBody>
                  <a:tcPr/>
                </a:tc>
                <a:tc vMerge="1">
                  <a:txBody>
                    <a:bodyPr/>
                    <a:lstStyle/>
                    <a:p>
                      <a:endParaRPr lang="en-US"/>
                    </a:p>
                  </a:txBody>
                  <a:tcPr/>
                </a:tc>
                <a:tc>
                  <a:txBody>
                    <a:bodyPr/>
                    <a:lstStyle/>
                    <a:p>
                      <a:pPr algn="l" fontAlgn="ctr"/>
                      <a:r>
                        <a:rPr lang="en-GB" sz="1800" u="none" strike="noStrike">
                          <a:effectLst/>
                        </a:rPr>
                        <a:t>Functioning (300 MA or above)</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1134571179"/>
                  </a:ext>
                </a:extLst>
              </a:tr>
              <a:tr h="306356">
                <a:tc vMerge="1">
                  <a:txBody>
                    <a:bodyPr/>
                    <a:lstStyle/>
                    <a:p>
                      <a:endParaRPr lang="en-US"/>
                    </a:p>
                  </a:txBody>
                  <a:tcPr/>
                </a:tc>
                <a:tc vMerge="1">
                  <a:txBody>
                    <a:bodyPr/>
                    <a:lstStyle/>
                    <a:p>
                      <a:endParaRPr lang="en-US"/>
                    </a:p>
                  </a:txBody>
                  <a:tcPr/>
                </a:tc>
                <a:tc>
                  <a:txBody>
                    <a:bodyPr/>
                    <a:lstStyle/>
                    <a:p>
                      <a:pPr algn="l" fontAlgn="ctr"/>
                      <a:r>
                        <a:rPr lang="en-US" sz="1800" u="none" strike="noStrike">
                          <a:effectLst/>
                        </a:rPr>
                        <a:t>Digital/ CR  X-ray</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748242003"/>
                  </a:ext>
                </a:extLst>
              </a:tr>
              <a:tr h="306356">
                <a:tc vMerge="1">
                  <a:txBody>
                    <a:bodyPr/>
                    <a:lstStyle/>
                    <a:p>
                      <a:endParaRPr lang="en-US"/>
                    </a:p>
                  </a:txBody>
                  <a:tcPr/>
                </a:tc>
                <a:tc vMerge="1">
                  <a:txBody>
                    <a:bodyPr/>
                    <a:lstStyle/>
                    <a:p>
                      <a:endParaRPr lang="en-US"/>
                    </a:p>
                  </a:txBody>
                  <a:tcPr/>
                </a:tc>
                <a:tc>
                  <a:txBody>
                    <a:bodyPr/>
                    <a:lstStyle/>
                    <a:p>
                      <a:pPr algn="l" fontAlgn="ctr"/>
                      <a:r>
                        <a:rPr lang="en-GB" sz="1800" u="none" strike="noStrike">
                          <a:effectLst/>
                        </a:rPr>
                        <a:t>Portable X-ray available and functioning</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767211630"/>
                  </a:ext>
                </a:extLst>
              </a:tr>
              <a:tr h="306356">
                <a:tc vMerge="1">
                  <a:txBody>
                    <a:bodyPr/>
                    <a:lstStyle/>
                    <a:p>
                      <a:endParaRPr lang="en-US"/>
                    </a:p>
                  </a:txBody>
                  <a:tcPr/>
                </a:tc>
                <a:tc>
                  <a:txBody>
                    <a:bodyPr/>
                    <a:lstStyle/>
                    <a:p>
                      <a:pPr algn="l" fontAlgn="ctr"/>
                      <a:r>
                        <a:rPr lang="en-US" sz="1800" u="none" strike="noStrike">
                          <a:effectLst/>
                        </a:rPr>
                        <a:t>USG service</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Available and well functioning</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3761219770"/>
                  </a:ext>
                </a:extLst>
              </a:tr>
              <a:tr h="306356">
                <a:tc vMerge="1">
                  <a:txBody>
                    <a:bodyPr/>
                    <a:lstStyle/>
                    <a:p>
                      <a:endParaRPr lang="en-US"/>
                    </a:p>
                  </a:txBody>
                  <a:tcPr/>
                </a:tc>
                <a:tc>
                  <a:txBody>
                    <a:bodyPr/>
                    <a:lstStyle/>
                    <a:p>
                      <a:pPr algn="l" fontAlgn="ctr"/>
                      <a:r>
                        <a:rPr lang="en-US" sz="1800" u="none" strike="noStrike">
                          <a:effectLst/>
                        </a:rPr>
                        <a:t> </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HR-Rediologist/ MDGP/MO</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4047451840"/>
                  </a:ext>
                </a:extLst>
              </a:tr>
            </a:tbl>
          </a:graphicData>
        </a:graphic>
      </p:graphicFrame>
    </p:spTree>
    <p:extLst>
      <p:ext uri="{BB962C8B-B14F-4D97-AF65-F5344CB8AC3E}">
        <p14:creationId xmlns:p14="http://schemas.microsoft.com/office/powerpoint/2010/main" val="131427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C3177-17F8-4DAB-B293-F6C5C74A14DD}"/>
              </a:ext>
            </a:extLst>
          </p:cNvPr>
          <p:cNvSpPr>
            <a:spLocks noGrp="1"/>
          </p:cNvSpPr>
          <p:nvPr>
            <p:ph type="title"/>
          </p:nvPr>
        </p:nvSpPr>
        <p:spPr>
          <a:xfrm>
            <a:off x="435006" y="220460"/>
            <a:ext cx="10918794" cy="605164"/>
          </a:xfrm>
        </p:spPr>
        <p:txBody>
          <a:bodyPr>
            <a:noAutofit/>
          </a:bodyPr>
          <a:lstStyle/>
          <a:p>
            <a:r>
              <a:rPr lang="en-GB" sz="3600" b="1" dirty="0"/>
              <a:t>Key Performance Service Indicator ( Secondary A)</a:t>
            </a:r>
            <a:endParaRPr lang="en-US" sz="3600" b="1" dirty="0"/>
          </a:p>
        </p:txBody>
      </p:sp>
      <p:sp>
        <p:nvSpPr>
          <p:cNvPr id="3" name="Content Placeholder 2">
            <a:extLst>
              <a:ext uri="{FF2B5EF4-FFF2-40B4-BE49-F238E27FC236}">
                <a16:creationId xmlns:a16="http://schemas.microsoft.com/office/drawing/2014/main" id="{388A019B-805B-4DAE-943A-0E2F2629CD61}"/>
              </a:ext>
            </a:extLst>
          </p:cNvPr>
          <p:cNvSpPr>
            <a:spLocks noGrp="1"/>
          </p:cNvSpPr>
          <p:nvPr>
            <p:ph idx="1"/>
          </p:nvPr>
        </p:nvSpPr>
        <p:spPr>
          <a:xfrm>
            <a:off x="106532" y="905522"/>
            <a:ext cx="11443316" cy="5271441"/>
          </a:xfrm>
        </p:spPr>
        <p:txBody>
          <a:bodyPr/>
          <a:lstStyle/>
          <a:p>
            <a:pPr marL="0" indent="0">
              <a:buNone/>
            </a:pPr>
            <a:r>
              <a:rPr lang="en-US" dirty="0"/>
              <a:t>Please mention the status of the following services</a:t>
            </a:r>
          </a:p>
          <a:p>
            <a:pPr lvl="1"/>
            <a:endParaRPr lang="en-US" dirty="0"/>
          </a:p>
        </p:txBody>
      </p:sp>
      <p:graphicFrame>
        <p:nvGraphicFramePr>
          <p:cNvPr id="5" name="Table 4">
            <a:extLst>
              <a:ext uri="{FF2B5EF4-FFF2-40B4-BE49-F238E27FC236}">
                <a16:creationId xmlns:a16="http://schemas.microsoft.com/office/drawing/2014/main" id="{3F22D1F7-61FD-447C-92AF-F7FA73F051F7}"/>
              </a:ext>
            </a:extLst>
          </p:cNvPr>
          <p:cNvGraphicFramePr>
            <a:graphicFrameLocks noGrp="1"/>
          </p:cNvGraphicFramePr>
          <p:nvPr/>
        </p:nvGraphicFramePr>
        <p:xfrm>
          <a:off x="248575" y="1366101"/>
          <a:ext cx="11718525" cy="5271445"/>
        </p:xfrm>
        <a:graphic>
          <a:graphicData uri="http://schemas.openxmlformats.org/drawingml/2006/table">
            <a:tbl>
              <a:tblPr>
                <a:tableStyleId>{5C22544A-7EE6-4342-B048-85BDC9FD1C3A}</a:tableStyleId>
              </a:tblPr>
              <a:tblGrid>
                <a:gridCol w="780012">
                  <a:extLst>
                    <a:ext uri="{9D8B030D-6E8A-4147-A177-3AD203B41FA5}">
                      <a16:colId xmlns:a16="http://schemas.microsoft.com/office/drawing/2014/main" val="3716199185"/>
                    </a:ext>
                  </a:extLst>
                </a:gridCol>
                <a:gridCol w="1706849">
                  <a:extLst>
                    <a:ext uri="{9D8B030D-6E8A-4147-A177-3AD203B41FA5}">
                      <a16:colId xmlns:a16="http://schemas.microsoft.com/office/drawing/2014/main" val="3279946525"/>
                    </a:ext>
                  </a:extLst>
                </a:gridCol>
                <a:gridCol w="5863849">
                  <a:extLst>
                    <a:ext uri="{9D8B030D-6E8A-4147-A177-3AD203B41FA5}">
                      <a16:colId xmlns:a16="http://schemas.microsoft.com/office/drawing/2014/main" val="1735171631"/>
                    </a:ext>
                  </a:extLst>
                </a:gridCol>
                <a:gridCol w="770835">
                  <a:extLst>
                    <a:ext uri="{9D8B030D-6E8A-4147-A177-3AD203B41FA5}">
                      <a16:colId xmlns:a16="http://schemas.microsoft.com/office/drawing/2014/main" val="3878061639"/>
                    </a:ext>
                  </a:extLst>
                </a:gridCol>
                <a:gridCol w="422124">
                  <a:extLst>
                    <a:ext uri="{9D8B030D-6E8A-4147-A177-3AD203B41FA5}">
                      <a16:colId xmlns:a16="http://schemas.microsoft.com/office/drawing/2014/main" val="4226686045"/>
                    </a:ext>
                  </a:extLst>
                </a:gridCol>
                <a:gridCol w="2174856">
                  <a:extLst>
                    <a:ext uri="{9D8B030D-6E8A-4147-A177-3AD203B41FA5}">
                      <a16:colId xmlns:a16="http://schemas.microsoft.com/office/drawing/2014/main" val="3563058057"/>
                    </a:ext>
                  </a:extLst>
                </a:gridCol>
              </a:tblGrid>
              <a:tr h="377387">
                <a:tc>
                  <a:txBody>
                    <a:bodyPr/>
                    <a:lstStyle/>
                    <a:p>
                      <a:pPr algn="ctr" fontAlgn="ctr"/>
                      <a:r>
                        <a:rPr lang="en-US" sz="1800" u="none" strike="noStrike" dirty="0">
                          <a:effectLst/>
                        </a:rPr>
                        <a:t>SN</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a:effectLst/>
                        </a:rPr>
                        <a:t>Key Service</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dirty="0">
                          <a:effectLst/>
                        </a:rPr>
                        <a:t>Standards</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a:effectLst/>
                        </a:rPr>
                        <a:t>Yes </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a:effectLst/>
                        </a:rPr>
                        <a:t>No</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dirty="0">
                          <a:effectLst/>
                        </a:rPr>
                        <a:t>Rational</a:t>
                      </a:r>
                      <a:endParaRPr lang="en-US" sz="1800" b="1" i="0" u="none" strike="noStrike" dirty="0">
                        <a:solidFill>
                          <a:srgbClr val="000000"/>
                        </a:solidFill>
                        <a:effectLst/>
                        <a:latin typeface="Calibri" panose="020F0502020204030204" pitchFamily="34" charset="0"/>
                      </a:endParaRPr>
                    </a:p>
                  </a:txBody>
                  <a:tcPr marL="2033" marR="2033" marT="2033" marB="0" anchor="ctr"/>
                </a:tc>
                <a:extLst>
                  <a:ext uri="{0D108BD9-81ED-4DB2-BD59-A6C34878D82A}">
                    <a16:rowId xmlns:a16="http://schemas.microsoft.com/office/drawing/2014/main" val="2967633197"/>
                  </a:ext>
                </a:extLst>
              </a:tr>
              <a:tr h="377387">
                <a:tc rowSpan="3">
                  <a:txBody>
                    <a:bodyPr/>
                    <a:lstStyle/>
                    <a:p>
                      <a:r>
                        <a:rPr lang="en-US" dirty="0"/>
                        <a:t>  8B</a:t>
                      </a:r>
                    </a:p>
                  </a:txBody>
                  <a:tcPr/>
                </a:tc>
                <a:tc>
                  <a:txBody>
                    <a:bodyPr/>
                    <a:lstStyle/>
                    <a:p>
                      <a:pPr algn="l" fontAlgn="ctr"/>
                      <a:r>
                        <a:rPr lang="en-US" sz="1800" u="none" strike="noStrike">
                          <a:effectLst/>
                        </a:rPr>
                        <a:t>USG service</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Available and well functioning</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3761219770"/>
                  </a:ext>
                </a:extLst>
              </a:tr>
              <a:tr h="377387">
                <a:tc vMerge="1">
                  <a:txBody>
                    <a:bodyPr/>
                    <a:lstStyle/>
                    <a:p>
                      <a:endParaRPr lang="en-US"/>
                    </a:p>
                  </a:txBody>
                  <a:tcPr/>
                </a:tc>
                <a:tc>
                  <a:txBody>
                    <a:bodyPr/>
                    <a:lstStyle/>
                    <a:p>
                      <a:pPr algn="l" fontAlgn="ctr"/>
                      <a:r>
                        <a:rPr lang="en-US" sz="1800" u="none" strike="noStrike" dirty="0">
                          <a:effectLst/>
                        </a:rPr>
                        <a:t> </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dirty="0">
                          <a:effectLst/>
                        </a:rPr>
                        <a:t>HR-</a:t>
                      </a:r>
                      <a:r>
                        <a:rPr lang="en-US" sz="1800" u="none" strike="noStrike" dirty="0" err="1">
                          <a:effectLst/>
                        </a:rPr>
                        <a:t>Rediologist</a:t>
                      </a:r>
                      <a:r>
                        <a:rPr lang="en-US" sz="1800" u="none" strike="noStrike" dirty="0">
                          <a:effectLst/>
                        </a:rPr>
                        <a:t>/ MDGP/MO</a:t>
                      </a:r>
                      <a:endParaRPr lang="en-US" sz="1800" b="0"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dirty="0">
                          <a:effectLst/>
                        </a:rPr>
                        <a:t> </a:t>
                      </a:r>
                      <a:endParaRPr lang="en-US" sz="1800" b="1" i="0" u="none" strike="noStrike" dirty="0">
                        <a:solidFill>
                          <a:srgbClr val="000000"/>
                        </a:solidFill>
                        <a:effectLst/>
                        <a:latin typeface="Corporate S"/>
                      </a:endParaRPr>
                    </a:p>
                  </a:txBody>
                  <a:tcPr marL="2033" marR="2033" marT="2033" marB="0" anchor="ctr"/>
                </a:tc>
                <a:tc>
                  <a:txBody>
                    <a:bodyPr/>
                    <a:lstStyle/>
                    <a:p>
                      <a:pPr algn="l" fontAlgn="b"/>
                      <a:r>
                        <a:rPr lang="en-US" sz="1800" u="none" strike="noStrike" dirty="0">
                          <a:effectLst/>
                        </a:rPr>
                        <a:t> </a:t>
                      </a:r>
                      <a:endParaRPr lang="en-US" sz="1800" b="1" i="0" u="none" strike="noStrike" dirty="0">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4047451840"/>
                  </a:ext>
                </a:extLst>
              </a:tr>
              <a:tr h="377387">
                <a:tc vMerge="1">
                  <a:txBody>
                    <a:bodyPr/>
                    <a:lstStyle/>
                    <a:p>
                      <a:endParaRPr lang="en-US"/>
                    </a:p>
                  </a:txBody>
                  <a:tcPr/>
                </a:tc>
                <a:tc>
                  <a:txBody>
                    <a:bodyPr/>
                    <a:lstStyle/>
                    <a:p>
                      <a:pPr algn="l" fontAlgn="ctr"/>
                      <a:r>
                        <a:rPr lang="en-US" sz="1800" u="none" strike="noStrike" dirty="0">
                          <a:effectLst/>
                        </a:rPr>
                        <a:t>CT/MRI</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GB" sz="1800" u="none" strike="noStrike" dirty="0">
                          <a:effectLst/>
                        </a:rPr>
                        <a:t>Availability of CT/ MRI  and functioning</a:t>
                      </a:r>
                      <a:endParaRPr lang="en-GB" sz="1800" b="0"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dirty="0">
                          <a:effectLst/>
                        </a:rPr>
                        <a:t> </a:t>
                      </a:r>
                      <a:endParaRPr lang="en-US" sz="1800" b="1" i="0" u="none" strike="noStrike" dirty="0">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443903085"/>
                  </a:ext>
                </a:extLst>
              </a:tr>
              <a:tr h="377387">
                <a:tc rowSpan="2">
                  <a:txBody>
                    <a:bodyPr/>
                    <a:lstStyle/>
                    <a:p>
                      <a:pPr algn="ctr" fontAlgn="ctr"/>
                      <a:r>
                        <a:rPr lang="en-US" sz="1800" u="none" strike="noStrike">
                          <a:effectLst/>
                        </a:rPr>
                        <a:t>9</a:t>
                      </a:r>
                      <a:endParaRPr lang="en-US" sz="1800" b="1" i="0" u="none" strike="noStrike">
                        <a:solidFill>
                          <a:srgbClr val="000000"/>
                        </a:solidFill>
                        <a:effectLst/>
                        <a:latin typeface="Times New Roman" panose="02020603050405020304" pitchFamily="18" charset="0"/>
                      </a:endParaRPr>
                    </a:p>
                  </a:txBody>
                  <a:tcPr marL="2033" marR="2033" marT="2033" marB="0" anchor="ctr"/>
                </a:tc>
                <a:tc rowSpan="2">
                  <a:txBody>
                    <a:bodyPr/>
                    <a:lstStyle/>
                    <a:p>
                      <a:pPr algn="ctr" fontAlgn="ctr"/>
                      <a:r>
                        <a:rPr lang="en-US" sz="1800" u="none" strike="noStrike" dirty="0">
                          <a:effectLst/>
                        </a:rPr>
                        <a:t>Dental Services</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dirty="0">
                          <a:effectLst/>
                        </a:rPr>
                        <a:t>Separate Dental Department</a:t>
                      </a:r>
                      <a:endParaRPr lang="en-US" sz="1800" b="0"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2710700565"/>
                  </a:ext>
                </a:extLst>
              </a:tr>
              <a:tr h="377387">
                <a:tc vMerge="1">
                  <a:txBody>
                    <a:bodyPr/>
                    <a:lstStyle/>
                    <a:p>
                      <a:endParaRPr lang="en-US"/>
                    </a:p>
                  </a:txBody>
                  <a:tcPr/>
                </a:tc>
                <a:tc vMerge="1">
                  <a:txBody>
                    <a:bodyPr/>
                    <a:lstStyle/>
                    <a:p>
                      <a:endParaRPr lang="en-US"/>
                    </a:p>
                  </a:txBody>
                  <a:tcPr/>
                </a:tc>
                <a:tc>
                  <a:txBody>
                    <a:bodyPr/>
                    <a:lstStyle/>
                    <a:p>
                      <a:pPr algn="l" fontAlgn="ctr"/>
                      <a:r>
                        <a:rPr lang="en-US" sz="1800" u="none" strike="noStrike">
                          <a:effectLst/>
                        </a:rPr>
                        <a:t>HR- Dental doctor/ heizinist</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3823252226"/>
                  </a:ext>
                </a:extLst>
              </a:tr>
              <a:tr h="751996">
                <a:tc>
                  <a:txBody>
                    <a:bodyPr/>
                    <a:lstStyle/>
                    <a:p>
                      <a:pPr algn="ctr" fontAlgn="ctr"/>
                      <a:r>
                        <a:rPr lang="en-US" sz="1800" u="none" strike="noStrike">
                          <a:effectLst/>
                        </a:rPr>
                        <a:t>10</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CSSD Services</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GB" sz="1800" u="none" strike="noStrike" dirty="0">
                          <a:effectLst/>
                        </a:rPr>
                        <a:t>Separate CSSD department with assigned HR, enough equipment and supply as per hospital need</a:t>
                      </a:r>
                      <a:endParaRPr lang="en-GB" sz="1800" b="0"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87109556"/>
                  </a:ext>
                </a:extLst>
              </a:tr>
              <a:tr h="751996">
                <a:tc>
                  <a:txBody>
                    <a:bodyPr/>
                    <a:lstStyle/>
                    <a:p>
                      <a:pPr algn="ctr" fontAlgn="ctr"/>
                      <a:r>
                        <a:rPr lang="en-US" sz="1800" u="none" strike="noStrike">
                          <a:effectLst/>
                        </a:rPr>
                        <a:t>11</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Laundary Services</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GB" sz="1800" u="none" strike="noStrike" dirty="0">
                          <a:effectLst/>
                        </a:rPr>
                        <a:t>Separate </a:t>
                      </a:r>
                      <a:r>
                        <a:rPr lang="en-GB" sz="1800" u="none" strike="noStrike" dirty="0" err="1">
                          <a:effectLst/>
                        </a:rPr>
                        <a:t>Laundary</a:t>
                      </a:r>
                      <a:r>
                        <a:rPr lang="en-GB" sz="1800" u="none" strike="noStrike" dirty="0">
                          <a:effectLst/>
                        </a:rPr>
                        <a:t> department with assigned HR with enough supplies</a:t>
                      </a:r>
                      <a:endParaRPr lang="en-GB" sz="1800" b="0"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3268217128"/>
                  </a:ext>
                </a:extLst>
              </a:tr>
              <a:tr h="377387">
                <a:tc>
                  <a:txBody>
                    <a:bodyPr/>
                    <a:lstStyle/>
                    <a:p>
                      <a:pPr algn="ctr" fontAlgn="ctr"/>
                      <a:r>
                        <a:rPr lang="en-US" sz="1800" u="none" strike="noStrike">
                          <a:effectLst/>
                        </a:rPr>
                        <a:t>12</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Security </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GB" sz="1800" u="none" strike="noStrike">
                          <a:effectLst/>
                        </a:rPr>
                        <a:t>24 hour coverage (Either Police or security Guard)</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rtl="0"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1353358747"/>
                  </a:ext>
                </a:extLst>
              </a:tr>
              <a:tr h="377387">
                <a:tc>
                  <a:txBody>
                    <a:bodyPr/>
                    <a:lstStyle/>
                    <a:p>
                      <a:pPr algn="ctr" fontAlgn="ctr"/>
                      <a:r>
                        <a:rPr lang="en-US" sz="1800" u="none" strike="noStrike">
                          <a:effectLst/>
                        </a:rPr>
                        <a:t>13</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EHS</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GB" sz="1800" u="none" strike="noStrike">
                          <a:effectLst/>
                        </a:rPr>
                        <a:t>Expanded hospital service available after regular hour</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1139038659"/>
                  </a:ext>
                </a:extLst>
              </a:tr>
              <a:tr h="748357">
                <a:tc>
                  <a:txBody>
                    <a:bodyPr/>
                    <a:lstStyle/>
                    <a:p>
                      <a:pPr algn="ctr" fontAlgn="ctr"/>
                      <a:r>
                        <a:rPr lang="en-US" sz="1800" u="none" strike="noStrike">
                          <a:effectLst/>
                        </a:rPr>
                        <a:t>14</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Electricity backup</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GB" sz="1800" u="none" strike="noStrike">
                          <a:effectLst/>
                        </a:rPr>
                        <a:t>Enough to run huspital regular services Lab and X-ray, OT services</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632634030"/>
                  </a:ext>
                </a:extLst>
              </a:tr>
            </a:tbl>
          </a:graphicData>
        </a:graphic>
      </p:graphicFrame>
    </p:spTree>
    <p:extLst>
      <p:ext uri="{BB962C8B-B14F-4D97-AF65-F5344CB8AC3E}">
        <p14:creationId xmlns:p14="http://schemas.microsoft.com/office/powerpoint/2010/main" val="3594753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C3177-17F8-4DAB-B293-F6C5C74A14DD}"/>
              </a:ext>
            </a:extLst>
          </p:cNvPr>
          <p:cNvSpPr>
            <a:spLocks noGrp="1"/>
          </p:cNvSpPr>
          <p:nvPr>
            <p:ph type="title"/>
          </p:nvPr>
        </p:nvSpPr>
        <p:spPr>
          <a:xfrm>
            <a:off x="435006" y="220460"/>
            <a:ext cx="10918794" cy="605164"/>
          </a:xfrm>
        </p:spPr>
        <p:txBody>
          <a:bodyPr>
            <a:normAutofit fontScale="90000"/>
          </a:bodyPr>
          <a:lstStyle/>
          <a:p>
            <a:r>
              <a:rPr lang="en-GB" sz="4400" b="1" dirty="0"/>
              <a:t>Key Performance Service Indicator ( Secondary A)</a:t>
            </a:r>
            <a:endParaRPr lang="en-US" b="1" dirty="0"/>
          </a:p>
        </p:txBody>
      </p:sp>
      <p:sp>
        <p:nvSpPr>
          <p:cNvPr id="3" name="Content Placeholder 2">
            <a:extLst>
              <a:ext uri="{FF2B5EF4-FFF2-40B4-BE49-F238E27FC236}">
                <a16:creationId xmlns:a16="http://schemas.microsoft.com/office/drawing/2014/main" id="{388A019B-805B-4DAE-943A-0E2F2629CD61}"/>
              </a:ext>
            </a:extLst>
          </p:cNvPr>
          <p:cNvSpPr>
            <a:spLocks noGrp="1"/>
          </p:cNvSpPr>
          <p:nvPr>
            <p:ph idx="1"/>
          </p:nvPr>
        </p:nvSpPr>
        <p:spPr>
          <a:xfrm>
            <a:off x="106532" y="905522"/>
            <a:ext cx="11443316" cy="5271441"/>
          </a:xfrm>
        </p:spPr>
        <p:txBody>
          <a:bodyPr/>
          <a:lstStyle/>
          <a:p>
            <a:pPr marL="0" indent="0">
              <a:buNone/>
            </a:pPr>
            <a:r>
              <a:rPr lang="en-US" dirty="0"/>
              <a:t>Please mention the status of the following services</a:t>
            </a:r>
          </a:p>
          <a:p>
            <a:pPr lvl="1"/>
            <a:endParaRPr lang="en-US" dirty="0"/>
          </a:p>
        </p:txBody>
      </p:sp>
      <p:graphicFrame>
        <p:nvGraphicFramePr>
          <p:cNvPr id="5" name="Table 4">
            <a:extLst>
              <a:ext uri="{FF2B5EF4-FFF2-40B4-BE49-F238E27FC236}">
                <a16:creationId xmlns:a16="http://schemas.microsoft.com/office/drawing/2014/main" id="{3F22D1F7-61FD-447C-92AF-F7FA73F051F7}"/>
              </a:ext>
            </a:extLst>
          </p:cNvPr>
          <p:cNvGraphicFramePr>
            <a:graphicFrameLocks noGrp="1"/>
          </p:cNvGraphicFramePr>
          <p:nvPr/>
        </p:nvGraphicFramePr>
        <p:xfrm>
          <a:off x="0" y="1310327"/>
          <a:ext cx="11934549" cy="5298861"/>
        </p:xfrm>
        <a:graphic>
          <a:graphicData uri="http://schemas.openxmlformats.org/drawingml/2006/table">
            <a:tbl>
              <a:tblPr>
                <a:tableStyleId>{5C22544A-7EE6-4342-B048-85BDC9FD1C3A}</a:tableStyleId>
              </a:tblPr>
              <a:tblGrid>
                <a:gridCol w="794390">
                  <a:extLst>
                    <a:ext uri="{9D8B030D-6E8A-4147-A177-3AD203B41FA5}">
                      <a16:colId xmlns:a16="http://schemas.microsoft.com/office/drawing/2014/main" val="3716199185"/>
                    </a:ext>
                  </a:extLst>
                </a:gridCol>
                <a:gridCol w="1738313">
                  <a:extLst>
                    <a:ext uri="{9D8B030D-6E8A-4147-A177-3AD203B41FA5}">
                      <a16:colId xmlns:a16="http://schemas.microsoft.com/office/drawing/2014/main" val="3279946525"/>
                    </a:ext>
                  </a:extLst>
                </a:gridCol>
                <a:gridCol w="3468909">
                  <a:extLst>
                    <a:ext uri="{9D8B030D-6E8A-4147-A177-3AD203B41FA5}">
                      <a16:colId xmlns:a16="http://schemas.microsoft.com/office/drawing/2014/main" val="1735171631"/>
                    </a:ext>
                  </a:extLst>
                </a:gridCol>
                <a:gridCol w="698696">
                  <a:extLst>
                    <a:ext uri="{9D8B030D-6E8A-4147-A177-3AD203B41FA5}">
                      <a16:colId xmlns:a16="http://schemas.microsoft.com/office/drawing/2014/main" val="3878061639"/>
                    </a:ext>
                  </a:extLst>
                </a:gridCol>
                <a:gridCol w="734525">
                  <a:extLst>
                    <a:ext uri="{9D8B030D-6E8A-4147-A177-3AD203B41FA5}">
                      <a16:colId xmlns:a16="http://schemas.microsoft.com/office/drawing/2014/main" val="4226686045"/>
                    </a:ext>
                  </a:extLst>
                </a:gridCol>
                <a:gridCol w="4499716">
                  <a:extLst>
                    <a:ext uri="{9D8B030D-6E8A-4147-A177-3AD203B41FA5}">
                      <a16:colId xmlns:a16="http://schemas.microsoft.com/office/drawing/2014/main" val="3563058057"/>
                    </a:ext>
                  </a:extLst>
                </a:gridCol>
              </a:tblGrid>
              <a:tr h="339513">
                <a:tc>
                  <a:txBody>
                    <a:bodyPr/>
                    <a:lstStyle/>
                    <a:p>
                      <a:pPr algn="ctr" fontAlgn="ctr"/>
                      <a:r>
                        <a:rPr lang="en-US" sz="1800" u="none" strike="noStrike">
                          <a:effectLst/>
                        </a:rPr>
                        <a:t>SN</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a:effectLst/>
                        </a:rPr>
                        <a:t>Key Service</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dirty="0">
                          <a:effectLst/>
                        </a:rPr>
                        <a:t>Standards</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a:effectLst/>
                        </a:rPr>
                        <a:t>Yes </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a:effectLst/>
                        </a:rPr>
                        <a:t>No</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dirty="0">
                          <a:effectLst/>
                        </a:rPr>
                        <a:t>Rational</a:t>
                      </a:r>
                      <a:endParaRPr lang="en-US" sz="1800" b="1" i="0" u="none" strike="noStrike" dirty="0">
                        <a:solidFill>
                          <a:srgbClr val="000000"/>
                        </a:solidFill>
                        <a:effectLst/>
                        <a:latin typeface="Calibri" panose="020F0502020204030204" pitchFamily="34" charset="0"/>
                      </a:endParaRPr>
                    </a:p>
                  </a:txBody>
                  <a:tcPr marL="2033" marR="2033" marT="2033" marB="0" anchor="ctr"/>
                </a:tc>
                <a:extLst>
                  <a:ext uri="{0D108BD9-81ED-4DB2-BD59-A6C34878D82A}">
                    <a16:rowId xmlns:a16="http://schemas.microsoft.com/office/drawing/2014/main" val="2967633197"/>
                  </a:ext>
                </a:extLst>
              </a:tr>
              <a:tr h="523254">
                <a:tc rowSpan="3">
                  <a:txBody>
                    <a:bodyPr/>
                    <a:lstStyle/>
                    <a:p>
                      <a:pPr algn="ctr" fontAlgn="ctr"/>
                      <a:r>
                        <a:rPr lang="en-US" sz="1800" u="none" strike="noStrike">
                          <a:effectLst/>
                        </a:rPr>
                        <a:t>15</a:t>
                      </a:r>
                      <a:endParaRPr lang="en-US" sz="1800" b="1" i="0" u="none" strike="noStrike">
                        <a:solidFill>
                          <a:srgbClr val="000000"/>
                        </a:solidFill>
                        <a:effectLst/>
                        <a:latin typeface="Times New Roman" panose="02020603050405020304" pitchFamily="18" charset="0"/>
                      </a:endParaRPr>
                    </a:p>
                  </a:txBody>
                  <a:tcPr marL="2033" marR="2033" marT="2033" marB="0" anchor="ctr"/>
                </a:tc>
                <a:tc rowSpan="3">
                  <a:txBody>
                    <a:bodyPr/>
                    <a:lstStyle/>
                    <a:p>
                      <a:pPr algn="l" fontAlgn="ctr"/>
                      <a:r>
                        <a:rPr lang="en-US" sz="1800" u="none" strike="noStrike">
                          <a:effectLst/>
                        </a:rPr>
                        <a:t>Health Care waste management </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GB" sz="1800" u="none" strike="noStrike">
                          <a:effectLst/>
                        </a:rPr>
                        <a:t>Separate area for waste management</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2344292542"/>
                  </a:ext>
                </a:extLst>
              </a:tr>
              <a:tr h="339513">
                <a:tc vMerge="1">
                  <a:txBody>
                    <a:bodyPr/>
                    <a:lstStyle/>
                    <a:p>
                      <a:endParaRPr lang="en-US"/>
                    </a:p>
                  </a:txBody>
                  <a:tcPr/>
                </a:tc>
                <a:tc vMerge="1">
                  <a:txBody>
                    <a:bodyPr/>
                    <a:lstStyle/>
                    <a:p>
                      <a:endParaRPr lang="en-US"/>
                    </a:p>
                  </a:txBody>
                  <a:tcPr/>
                </a:tc>
                <a:tc>
                  <a:txBody>
                    <a:bodyPr/>
                    <a:lstStyle/>
                    <a:p>
                      <a:pPr algn="l" fontAlgn="ctr"/>
                      <a:r>
                        <a:rPr lang="en-US" sz="1800" u="none" strike="noStrike">
                          <a:effectLst/>
                        </a:rPr>
                        <a:t>Autoclaving of contaminated waste</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652166085"/>
                  </a:ext>
                </a:extLst>
              </a:tr>
              <a:tr h="339513">
                <a:tc vMerge="1">
                  <a:txBody>
                    <a:bodyPr/>
                    <a:lstStyle/>
                    <a:p>
                      <a:endParaRPr lang="en-US"/>
                    </a:p>
                  </a:txBody>
                  <a:tcPr/>
                </a:tc>
                <a:tc vMerge="1">
                  <a:txBody>
                    <a:bodyPr/>
                    <a:lstStyle/>
                    <a:p>
                      <a:endParaRPr lang="en-US"/>
                    </a:p>
                  </a:txBody>
                  <a:tcPr/>
                </a:tc>
                <a:tc>
                  <a:txBody>
                    <a:bodyPr/>
                    <a:lstStyle/>
                    <a:p>
                      <a:pPr algn="l" fontAlgn="ctr"/>
                      <a:r>
                        <a:rPr lang="en-US" sz="1800" u="none" strike="noStrike">
                          <a:effectLst/>
                        </a:rPr>
                        <a:t>Waste management plant </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3793413239"/>
                  </a:ext>
                </a:extLst>
              </a:tr>
              <a:tr h="339513">
                <a:tc rowSpan="2">
                  <a:txBody>
                    <a:bodyPr/>
                    <a:lstStyle/>
                    <a:p>
                      <a:pPr algn="ctr" fontAlgn="ctr"/>
                      <a:r>
                        <a:rPr lang="en-US" sz="1800" u="none" strike="noStrike">
                          <a:effectLst/>
                        </a:rPr>
                        <a:t>16</a:t>
                      </a:r>
                      <a:endParaRPr lang="en-US" sz="1800" b="1" i="0" u="none" strike="noStrike">
                        <a:solidFill>
                          <a:srgbClr val="000000"/>
                        </a:solidFill>
                        <a:effectLst/>
                        <a:latin typeface="Times New Roman" panose="02020603050405020304" pitchFamily="18" charset="0"/>
                      </a:endParaRPr>
                    </a:p>
                  </a:txBody>
                  <a:tcPr marL="2033" marR="2033" marT="2033" marB="0" anchor="ctr"/>
                </a:tc>
                <a:tc rowSpan="2">
                  <a:txBody>
                    <a:bodyPr/>
                    <a:lstStyle/>
                    <a:p>
                      <a:pPr algn="l" fontAlgn="ctr"/>
                      <a:r>
                        <a:rPr lang="en-US" sz="1800" u="none" strike="noStrike">
                          <a:effectLst/>
                        </a:rPr>
                        <a:t>E billing system</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dirty="0">
                          <a:effectLst/>
                        </a:rPr>
                        <a:t>Central belling system</a:t>
                      </a:r>
                      <a:endParaRPr lang="en-US" sz="1800" b="0"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1" i="0" u="none" strike="noStrike" dirty="0">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1864194673"/>
                  </a:ext>
                </a:extLst>
              </a:tr>
              <a:tr h="339513">
                <a:tc vMerge="1">
                  <a:txBody>
                    <a:bodyPr/>
                    <a:lstStyle/>
                    <a:p>
                      <a:endParaRPr lang="en-US"/>
                    </a:p>
                  </a:txBody>
                  <a:tcPr/>
                </a:tc>
                <a:tc vMerge="1">
                  <a:txBody>
                    <a:bodyPr/>
                    <a:lstStyle/>
                    <a:p>
                      <a:endParaRPr lang="en-US"/>
                    </a:p>
                  </a:txBody>
                  <a:tcPr/>
                </a:tc>
                <a:tc>
                  <a:txBody>
                    <a:bodyPr/>
                    <a:lstStyle/>
                    <a:p>
                      <a:pPr algn="l" fontAlgn="ctr"/>
                      <a:r>
                        <a:rPr lang="en-US" sz="1800" u="none" strike="noStrike">
                          <a:effectLst/>
                        </a:rPr>
                        <a:t> E billing separatly</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2861181256"/>
                  </a:ext>
                </a:extLst>
              </a:tr>
              <a:tr h="676529">
                <a:tc>
                  <a:txBody>
                    <a:bodyPr/>
                    <a:lstStyle/>
                    <a:p>
                      <a:pPr algn="ctr" fontAlgn="ctr"/>
                      <a:r>
                        <a:rPr lang="en-US" sz="1800" u="none" strike="noStrike">
                          <a:effectLst/>
                        </a:rPr>
                        <a:t>17</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rtl="0" fontAlgn="ctr"/>
                      <a:r>
                        <a:rPr lang="en-US" sz="1800" u="none" strike="noStrike">
                          <a:effectLst/>
                        </a:rPr>
                        <a:t>Electronic Health Record (EHR)</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rtl="0" fontAlgn="ctr"/>
                      <a:r>
                        <a:rPr lang="en-GB" sz="1800" u="none" strike="noStrike" dirty="0">
                          <a:effectLst/>
                        </a:rPr>
                        <a:t>Available and well functioning in all departments of the hospital</a:t>
                      </a:r>
                      <a:endParaRPr lang="en-GB" sz="1800" b="0"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4094971764"/>
                  </a:ext>
                </a:extLst>
              </a:tr>
              <a:tr h="339513">
                <a:tc rowSpan="3">
                  <a:txBody>
                    <a:bodyPr/>
                    <a:lstStyle/>
                    <a:p>
                      <a:pPr algn="ctr" fontAlgn="ctr"/>
                      <a:r>
                        <a:rPr lang="en-US" sz="1800" u="none" strike="noStrike">
                          <a:effectLst/>
                        </a:rPr>
                        <a:t>18</a:t>
                      </a:r>
                      <a:endParaRPr lang="en-US" sz="1800" b="1" i="0" u="none" strike="noStrike">
                        <a:solidFill>
                          <a:srgbClr val="000000"/>
                        </a:solidFill>
                        <a:effectLst/>
                        <a:latin typeface="Times New Roman" panose="02020603050405020304" pitchFamily="18" charset="0"/>
                      </a:endParaRPr>
                    </a:p>
                  </a:txBody>
                  <a:tcPr marL="2033" marR="2033" marT="2033" marB="0" anchor="ctr"/>
                </a:tc>
                <a:tc rowSpan="3">
                  <a:txBody>
                    <a:bodyPr/>
                    <a:lstStyle/>
                    <a:p>
                      <a:pPr algn="l" rtl="0" fontAlgn="ctr"/>
                      <a:r>
                        <a:rPr lang="en-US" sz="1800" u="none" strike="noStrike">
                          <a:effectLst/>
                        </a:rPr>
                        <a:t>Oxyzen Supply</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rtl="0" fontAlgn="ctr"/>
                      <a:r>
                        <a:rPr lang="en-GB" sz="1800" u="none" strike="noStrike">
                          <a:effectLst/>
                        </a:rPr>
                        <a:t>Central supply of O2 by Oxyzen plant</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835847364"/>
                  </a:ext>
                </a:extLst>
              </a:tr>
              <a:tr h="339513">
                <a:tc vMerge="1">
                  <a:txBody>
                    <a:bodyPr/>
                    <a:lstStyle/>
                    <a:p>
                      <a:endParaRPr lang="en-US"/>
                    </a:p>
                  </a:txBody>
                  <a:tcPr/>
                </a:tc>
                <a:tc vMerge="1">
                  <a:txBody>
                    <a:bodyPr/>
                    <a:lstStyle/>
                    <a:p>
                      <a:endParaRPr lang="en-US"/>
                    </a:p>
                  </a:txBody>
                  <a:tcPr/>
                </a:tc>
                <a:tc>
                  <a:txBody>
                    <a:bodyPr/>
                    <a:lstStyle/>
                    <a:p>
                      <a:pPr algn="l" rtl="0" fontAlgn="ctr"/>
                      <a:r>
                        <a:rPr lang="en-US" sz="1800" u="none" strike="noStrike">
                          <a:effectLst/>
                        </a:rPr>
                        <a:t>O2 contiontrator</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4125403924"/>
                  </a:ext>
                </a:extLst>
              </a:tr>
              <a:tr h="339513">
                <a:tc vMerge="1">
                  <a:txBody>
                    <a:bodyPr/>
                    <a:lstStyle/>
                    <a:p>
                      <a:endParaRPr lang="en-US"/>
                    </a:p>
                  </a:txBody>
                  <a:tcPr/>
                </a:tc>
                <a:tc vMerge="1">
                  <a:txBody>
                    <a:bodyPr/>
                    <a:lstStyle/>
                    <a:p>
                      <a:endParaRPr lang="en-US"/>
                    </a:p>
                  </a:txBody>
                  <a:tcPr/>
                </a:tc>
                <a:tc>
                  <a:txBody>
                    <a:bodyPr/>
                    <a:lstStyle/>
                    <a:p>
                      <a:pPr algn="l" rtl="0" fontAlgn="ctr"/>
                      <a:r>
                        <a:rPr lang="en-US" sz="1800" u="none" strike="noStrike">
                          <a:effectLst/>
                        </a:rPr>
                        <a:t>O2 Cylinder</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447287006"/>
                  </a:ext>
                </a:extLst>
              </a:tr>
              <a:tr h="339513">
                <a:tc rowSpan="2">
                  <a:txBody>
                    <a:bodyPr/>
                    <a:lstStyle/>
                    <a:p>
                      <a:pPr algn="ctr" fontAlgn="ctr"/>
                      <a:r>
                        <a:rPr lang="en-US" sz="1800" u="none" strike="noStrike">
                          <a:effectLst/>
                        </a:rPr>
                        <a:t>19</a:t>
                      </a:r>
                      <a:endParaRPr lang="en-US" sz="1800" b="1" i="0" u="none" strike="noStrike">
                        <a:solidFill>
                          <a:srgbClr val="000000"/>
                        </a:solidFill>
                        <a:effectLst/>
                        <a:latin typeface="Times New Roman" panose="02020603050405020304" pitchFamily="18" charset="0"/>
                      </a:endParaRPr>
                    </a:p>
                  </a:txBody>
                  <a:tcPr marL="2033" marR="2033" marT="2033" marB="0" anchor="ctr"/>
                </a:tc>
                <a:tc rowSpan="2">
                  <a:txBody>
                    <a:bodyPr/>
                    <a:lstStyle/>
                    <a:p>
                      <a:pPr algn="ctr" rtl="0" fontAlgn="ctr"/>
                      <a:r>
                        <a:rPr lang="en-US" sz="1800" u="none" strike="noStrike">
                          <a:effectLst/>
                        </a:rPr>
                        <a:t>Special Care Units</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rtl="0" fontAlgn="ctr"/>
                      <a:r>
                        <a:rPr lang="en-US" sz="1800" u="none" strike="noStrike">
                          <a:effectLst/>
                        </a:rPr>
                        <a:t>Separate </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0" i="0" u="none" strike="noStrike">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852743552"/>
                  </a:ext>
                </a:extLst>
              </a:tr>
              <a:tr h="339513">
                <a:tc vMerge="1">
                  <a:txBody>
                    <a:bodyPr/>
                    <a:lstStyle/>
                    <a:p>
                      <a:endParaRPr lang="en-US"/>
                    </a:p>
                  </a:txBody>
                  <a:tcPr/>
                </a:tc>
                <a:tc vMerge="1">
                  <a:txBody>
                    <a:bodyPr/>
                    <a:lstStyle/>
                    <a:p>
                      <a:endParaRPr lang="en-US"/>
                    </a:p>
                  </a:txBody>
                  <a:tcPr/>
                </a:tc>
                <a:tc>
                  <a:txBody>
                    <a:bodyPr/>
                    <a:lstStyle/>
                    <a:p>
                      <a:pPr algn="l" rtl="0" fontAlgn="ctr"/>
                      <a:r>
                        <a:rPr lang="en-US" sz="1800" u="none" strike="noStrike">
                          <a:effectLst/>
                        </a:rPr>
                        <a:t>Separate ICU/ SNCU, CCU</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4158292623"/>
                  </a:ext>
                </a:extLst>
              </a:tr>
              <a:tr h="676529">
                <a:tc>
                  <a:txBody>
                    <a:bodyPr/>
                    <a:lstStyle/>
                    <a:p>
                      <a:pPr algn="ctr" fontAlgn="b"/>
                      <a:r>
                        <a:rPr lang="en-US" sz="1800" u="none" strike="noStrike" dirty="0">
                          <a:effectLst/>
                        </a:rPr>
                        <a:t>20</a:t>
                      </a:r>
                      <a:endParaRPr lang="en-US" sz="1800" b="1" i="0" u="none" strike="noStrike" dirty="0">
                        <a:solidFill>
                          <a:srgbClr val="000000"/>
                        </a:solidFill>
                        <a:effectLst/>
                        <a:latin typeface="Times New Roman" panose="02020603050405020304" pitchFamily="18" charset="0"/>
                      </a:endParaRPr>
                    </a:p>
                  </a:txBody>
                  <a:tcPr marL="2033" marR="2033" marT="2033" marB="0" anchor="b"/>
                </a:tc>
                <a:tc>
                  <a:txBody>
                    <a:bodyPr/>
                    <a:lstStyle/>
                    <a:p>
                      <a:pPr algn="l" fontAlgn="b"/>
                      <a:r>
                        <a:rPr lang="en-US" sz="1800" u="none" strike="noStrike" dirty="0">
                          <a:effectLst/>
                        </a:rPr>
                        <a:t>Any other Services</a:t>
                      </a:r>
                      <a:endParaRPr lang="en-US" sz="1800" b="1" i="0" u="none" strike="noStrike" dirty="0">
                        <a:solidFill>
                          <a:srgbClr val="000000"/>
                        </a:solidFill>
                        <a:effectLst/>
                        <a:latin typeface="Times New Roman" panose="02020603050405020304" pitchFamily="18" charset="0"/>
                      </a:endParaRPr>
                    </a:p>
                  </a:txBody>
                  <a:tcPr marL="2033" marR="2033" marT="2033" marB="0" anchor="b"/>
                </a:tc>
                <a:tc>
                  <a:txBody>
                    <a:bodyPr/>
                    <a:lstStyle/>
                    <a:p>
                      <a:pPr algn="l" fontAlgn="b"/>
                      <a:r>
                        <a:rPr lang="en-US" sz="1800" u="none" strike="noStrike" dirty="0">
                          <a:effectLst/>
                        </a:rPr>
                        <a:t>OCMC or Separate area for Medico legal services, NRC..</a:t>
                      </a:r>
                      <a:r>
                        <a:rPr lang="en-US" sz="1800" u="none" strike="noStrike" dirty="0" err="1">
                          <a:effectLst/>
                        </a:rPr>
                        <a:t>etc</a:t>
                      </a:r>
                      <a:endParaRPr lang="en-US" sz="1800" b="0" i="0" u="none" strike="noStrike" dirty="0">
                        <a:solidFill>
                          <a:srgbClr val="000000"/>
                        </a:solidFill>
                        <a:effectLst/>
                        <a:latin typeface="Times New Roman" panose="02020603050405020304" pitchFamily="18"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2376259585"/>
                  </a:ext>
                </a:extLst>
              </a:tr>
            </a:tbl>
          </a:graphicData>
        </a:graphic>
      </p:graphicFrame>
    </p:spTree>
    <p:extLst>
      <p:ext uri="{BB962C8B-B14F-4D97-AF65-F5344CB8AC3E}">
        <p14:creationId xmlns:p14="http://schemas.microsoft.com/office/powerpoint/2010/main" val="3293116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660" y="365126"/>
            <a:ext cx="10821140" cy="939892"/>
          </a:xfrm>
        </p:spPr>
        <p:txBody>
          <a:bodyPr>
            <a:normAutofit fontScale="90000"/>
          </a:bodyPr>
          <a:lstStyle/>
          <a:p>
            <a:r>
              <a:rPr lang="en-US" dirty="0"/>
              <a:t>Hospital Photos to justify previous presentations</a:t>
            </a:r>
          </a:p>
        </p:txBody>
      </p:sp>
      <p:sp>
        <p:nvSpPr>
          <p:cNvPr id="3" name="Content Placeholder 2"/>
          <p:cNvSpPr>
            <a:spLocks noGrp="1"/>
          </p:cNvSpPr>
          <p:nvPr>
            <p:ph idx="1"/>
          </p:nvPr>
        </p:nvSpPr>
        <p:spPr/>
        <p:txBody>
          <a:bodyPr/>
          <a:lstStyle/>
          <a:p>
            <a:r>
              <a:rPr lang="en-US" dirty="0"/>
              <a:t>Completed planed action ( C)</a:t>
            </a:r>
          </a:p>
          <a:p>
            <a:pPr marL="0" indent="0">
              <a:buNone/>
            </a:pPr>
            <a:endParaRPr lang="en-US" dirty="0"/>
          </a:p>
        </p:txBody>
      </p:sp>
    </p:spTree>
    <p:extLst>
      <p:ext uri="{BB962C8B-B14F-4D97-AF65-F5344CB8AC3E}">
        <p14:creationId xmlns:p14="http://schemas.microsoft.com/office/powerpoint/2010/main" val="3791900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660" y="365126"/>
            <a:ext cx="10821140" cy="939892"/>
          </a:xfrm>
        </p:spPr>
        <p:txBody>
          <a:bodyPr>
            <a:normAutofit fontScale="90000"/>
          </a:bodyPr>
          <a:lstStyle/>
          <a:p>
            <a:r>
              <a:rPr lang="en-US" dirty="0"/>
              <a:t>Hospital Photos to justify previous presentations</a:t>
            </a:r>
          </a:p>
        </p:txBody>
      </p:sp>
      <p:sp>
        <p:nvSpPr>
          <p:cNvPr id="3" name="Content Placeholder 2"/>
          <p:cNvSpPr>
            <a:spLocks noGrp="1"/>
          </p:cNvSpPr>
          <p:nvPr>
            <p:ph idx="1"/>
          </p:nvPr>
        </p:nvSpPr>
        <p:spPr/>
        <p:txBody>
          <a:bodyPr/>
          <a:lstStyle/>
          <a:p>
            <a:r>
              <a:rPr lang="en-US" dirty="0"/>
              <a:t>Ongoing planed action ( O)</a:t>
            </a:r>
          </a:p>
          <a:p>
            <a:pPr marL="0" indent="0">
              <a:buNone/>
            </a:pPr>
            <a:endParaRPr lang="en-US" dirty="0"/>
          </a:p>
        </p:txBody>
      </p:sp>
    </p:spTree>
    <p:extLst>
      <p:ext uri="{BB962C8B-B14F-4D97-AF65-F5344CB8AC3E}">
        <p14:creationId xmlns:p14="http://schemas.microsoft.com/office/powerpoint/2010/main" val="1296444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660" y="365126"/>
            <a:ext cx="10821140" cy="939892"/>
          </a:xfrm>
        </p:spPr>
        <p:txBody>
          <a:bodyPr>
            <a:normAutofit fontScale="90000"/>
          </a:bodyPr>
          <a:lstStyle/>
          <a:p>
            <a:r>
              <a:rPr lang="en-US" dirty="0"/>
              <a:t>Hospital Photos to justify previous presentations</a:t>
            </a:r>
          </a:p>
        </p:txBody>
      </p:sp>
      <p:sp>
        <p:nvSpPr>
          <p:cNvPr id="3" name="Content Placeholder 2"/>
          <p:cNvSpPr>
            <a:spLocks noGrp="1"/>
          </p:cNvSpPr>
          <p:nvPr>
            <p:ph idx="1"/>
          </p:nvPr>
        </p:nvSpPr>
        <p:spPr/>
        <p:txBody>
          <a:bodyPr/>
          <a:lstStyle/>
          <a:p>
            <a:r>
              <a:rPr lang="en-US" dirty="0"/>
              <a:t>Not done action ( N)</a:t>
            </a:r>
          </a:p>
          <a:p>
            <a:pPr marL="0" indent="0">
              <a:buNone/>
            </a:pPr>
            <a:endParaRPr lang="en-US" dirty="0"/>
          </a:p>
        </p:txBody>
      </p:sp>
    </p:spTree>
    <p:extLst>
      <p:ext uri="{BB962C8B-B14F-4D97-AF65-F5344CB8AC3E}">
        <p14:creationId xmlns:p14="http://schemas.microsoft.com/office/powerpoint/2010/main" val="3260680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049" y="152401"/>
            <a:ext cx="11176986" cy="457200"/>
          </a:xfrm>
        </p:spPr>
        <p:txBody>
          <a:bodyPr>
            <a:normAutofit fontScale="90000"/>
          </a:bodyPr>
          <a:lstStyle/>
          <a:p>
            <a:r>
              <a:rPr lang="en-US" b="1" dirty="0"/>
              <a:t>Human Resource Status</a:t>
            </a:r>
          </a:p>
        </p:txBody>
      </p:sp>
      <p:graphicFrame>
        <p:nvGraphicFramePr>
          <p:cNvPr id="4" name="Content Placeholder 3">
            <a:extLst>
              <a:ext uri="{FF2B5EF4-FFF2-40B4-BE49-F238E27FC236}">
                <a16:creationId xmlns:a16="http://schemas.microsoft.com/office/drawing/2014/main" id="{B9CF5176-0319-46BE-A0A3-234E754CA754}"/>
              </a:ext>
            </a:extLst>
          </p:cNvPr>
          <p:cNvGraphicFramePr>
            <a:graphicFrameLocks noGrp="1"/>
          </p:cNvGraphicFramePr>
          <p:nvPr>
            <p:ph idx="1"/>
          </p:nvPr>
        </p:nvGraphicFramePr>
        <p:xfrm>
          <a:off x="443883" y="609604"/>
          <a:ext cx="11576484" cy="5762593"/>
        </p:xfrm>
        <a:graphic>
          <a:graphicData uri="http://schemas.openxmlformats.org/drawingml/2006/table">
            <a:tbl>
              <a:tblPr firstRow="1" bandRow="1">
                <a:tableStyleId>{073A0DAA-6AF3-43AB-8588-CEC1D06C72B9}</a:tableStyleId>
              </a:tblPr>
              <a:tblGrid>
                <a:gridCol w="1929414">
                  <a:extLst>
                    <a:ext uri="{9D8B030D-6E8A-4147-A177-3AD203B41FA5}">
                      <a16:colId xmlns:a16="http://schemas.microsoft.com/office/drawing/2014/main" val="3895774837"/>
                    </a:ext>
                  </a:extLst>
                </a:gridCol>
                <a:gridCol w="1929414">
                  <a:extLst>
                    <a:ext uri="{9D8B030D-6E8A-4147-A177-3AD203B41FA5}">
                      <a16:colId xmlns:a16="http://schemas.microsoft.com/office/drawing/2014/main" val="1275367486"/>
                    </a:ext>
                  </a:extLst>
                </a:gridCol>
                <a:gridCol w="1929414">
                  <a:extLst>
                    <a:ext uri="{9D8B030D-6E8A-4147-A177-3AD203B41FA5}">
                      <a16:colId xmlns:a16="http://schemas.microsoft.com/office/drawing/2014/main" val="3065998785"/>
                    </a:ext>
                  </a:extLst>
                </a:gridCol>
                <a:gridCol w="1929414">
                  <a:extLst>
                    <a:ext uri="{9D8B030D-6E8A-4147-A177-3AD203B41FA5}">
                      <a16:colId xmlns:a16="http://schemas.microsoft.com/office/drawing/2014/main" val="609571369"/>
                    </a:ext>
                  </a:extLst>
                </a:gridCol>
                <a:gridCol w="1929414">
                  <a:extLst>
                    <a:ext uri="{9D8B030D-6E8A-4147-A177-3AD203B41FA5}">
                      <a16:colId xmlns:a16="http://schemas.microsoft.com/office/drawing/2014/main" val="3736186748"/>
                    </a:ext>
                  </a:extLst>
                </a:gridCol>
                <a:gridCol w="1929414">
                  <a:extLst>
                    <a:ext uri="{9D8B030D-6E8A-4147-A177-3AD203B41FA5}">
                      <a16:colId xmlns:a16="http://schemas.microsoft.com/office/drawing/2014/main" val="2283304537"/>
                    </a:ext>
                  </a:extLst>
                </a:gridCol>
              </a:tblGrid>
              <a:tr h="915718">
                <a:tc>
                  <a:txBody>
                    <a:bodyPr/>
                    <a:lstStyle/>
                    <a:p>
                      <a:r>
                        <a:rPr lang="en-US" dirty="0"/>
                        <a:t>Type of staff</a:t>
                      </a:r>
                    </a:p>
                  </a:txBody>
                  <a:tcPr/>
                </a:tc>
                <a:tc>
                  <a:txBody>
                    <a:bodyPr/>
                    <a:lstStyle/>
                    <a:p>
                      <a:r>
                        <a:rPr lang="en-US" dirty="0"/>
                        <a:t>Sanctioned posts</a:t>
                      </a:r>
                    </a:p>
                  </a:txBody>
                  <a:tcPr/>
                </a:tc>
                <a:tc>
                  <a:txBody>
                    <a:bodyPr/>
                    <a:lstStyle/>
                    <a:p>
                      <a:r>
                        <a:rPr lang="en-US" dirty="0"/>
                        <a:t>Fulfilled (permanent)</a:t>
                      </a:r>
                    </a:p>
                  </a:txBody>
                  <a:tcPr/>
                </a:tc>
                <a:tc>
                  <a:txBody>
                    <a:bodyPr/>
                    <a:lstStyle/>
                    <a:p>
                      <a:r>
                        <a:rPr lang="en-US" dirty="0"/>
                        <a:t>Scholarship / Government contract</a:t>
                      </a:r>
                    </a:p>
                  </a:txBody>
                  <a:tcPr/>
                </a:tc>
                <a:tc>
                  <a:txBody>
                    <a:bodyPr/>
                    <a:lstStyle/>
                    <a:p>
                      <a:r>
                        <a:rPr lang="en-US" dirty="0"/>
                        <a:t>HDC contract</a:t>
                      </a:r>
                    </a:p>
                  </a:txBody>
                  <a:tcPr/>
                </a:tc>
                <a:tc>
                  <a:txBody>
                    <a:bodyPr/>
                    <a:lstStyle/>
                    <a:p>
                      <a:r>
                        <a:rPr lang="en-US" dirty="0"/>
                        <a:t>Total</a:t>
                      </a:r>
                    </a:p>
                  </a:txBody>
                  <a:tcPr/>
                </a:tc>
                <a:extLst>
                  <a:ext uri="{0D108BD9-81ED-4DB2-BD59-A6C34878D82A}">
                    <a16:rowId xmlns:a16="http://schemas.microsoft.com/office/drawing/2014/main" val="367928303"/>
                  </a:ext>
                </a:extLst>
              </a:tr>
              <a:tr h="366287">
                <a:tc>
                  <a:txBody>
                    <a:bodyPr/>
                    <a:lstStyle/>
                    <a:p>
                      <a:endParaRPr lang="en-US" dirty="0"/>
                    </a:p>
                  </a:txBody>
                  <a:tcPr>
                    <a:solidFill>
                      <a:schemeClr val="tx1"/>
                    </a:solidFill>
                  </a:tcPr>
                </a:tc>
                <a:tc>
                  <a:txBody>
                    <a:bodyPr/>
                    <a:lstStyle/>
                    <a:p>
                      <a:r>
                        <a:rPr lang="en-US" dirty="0">
                          <a:solidFill>
                            <a:schemeClr val="bg1"/>
                          </a:solidFill>
                        </a:rPr>
                        <a:t>A</a:t>
                      </a:r>
                    </a:p>
                  </a:txBody>
                  <a:tcPr>
                    <a:solidFill>
                      <a:schemeClr val="tx1"/>
                    </a:solidFill>
                  </a:tcPr>
                </a:tc>
                <a:tc>
                  <a:txBody>
                    <a:bodyPr/>
                    <a:lstStyle/>
                    <a:p>
                      <a:r>
                        <a:rPr lang="en-US" dirty="0">
                          <a:solidFill>
                            <a:schemeClr val="bg1"/>
                          </a:solidFill>
                        </a:rPr>
                        <a:t>B</a:t>
                      </a:r>
                    </a:p>
                  </a:txBody>
                  <a:tcPr>
                    <a:solidFill>
                      <a:schemeClr val="tx1"/>
                    </a:solidFill>
                  </a:tcPr>
                </a:tc>
                <a:tc>
                  <a:txBody>
                    <a:bodyPr/>
                    <a:lstStyle/>
                    <a:p>
                      <a:r>
                        <a:rPr lang="en-US" dirty="0">
                          <a:solidFill>
                            <a:schemeClr val="bg1"/>
                          </a:solidFill>
                        </a:rPr>
                        <a:t>C</a:t>
                      </a:r>
                    </a:p>
                  </a:txBody>
                  <a:tcPr>
                    <a:solidFill>
                      <a:schemeClr val="tx1"/>
                    </a:solidFill>
                  </a:tcPr>
                </a:tc>
                <a:tc>
                  <a:txBody>
                    <a:bodyPr/>
                    <a:lstStyle/>
                    <a:p>
                      <a:r>
                        <a:rPr lang="en-US" dirty="0">
                          <a:solidFill>
                            <a:schemeClr val="bg1"/>
                          </a:solidFill>
                        </a:rPr>
                        <a:t>D</a:t>
                      </a:r>
                    </a:p>
                  </a:txBody>
                  <a:tcPr>
                    <a:solidFill>
                      <a:schemeClr val="tx1"/>
                    </a:solidFill>
                  </a:tcPr>
                </a:tc>
                <a:tc>
                  <a:txBody>
                    <a:bodyPr/>
                    <a:lstStyle/>
                    <a:p>
                      <a:r>
                        <a:rPr lang="en-US" dirty="0">
                          <a:solidFill>
                            <a:schemeClr val="bg1"/>
                          </a:solidFill>
                        </a:rPr>
                        <a:t>B+C+D</a:t>
                      </a:r>
                    </a:p>
                  </a:txBody>
                  <a:tcPr>
                    <a:solidFill>
                      <a:schemeClr val="tx1"/>
                    </a:solidFill>
                  </a:tcPr>
                </a:tc>
                <a:extLst>
                  <a:ext uri="{0D108BD9-81ED-4DB2-BD59-A6C34878D82A}">
                    <a16:rowId xmlns:a16="http://schemas.microsoft.com/office/drawing/2014/main" val="3283259527"/>
                  </a:ext>
                </a:extLst>
              </a:tr>
              <a:tr h="540873">
                <a:tc>
                  <a:txBody>
                    <a:bodyPr/>
                    <a:lstStyle/>
                    <a:p>
                      <a:r>
                        <a:rPr lang="en-US" dirty="0"/>
                        <a:t>Consultant doctor</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870007016"/>
                  </a:ext>
                </a:extLst>
              </a:tr>
              <a:tr h="523782">
                <a:tc>
                  <a:txBody>
                    <a:bodyPr/>
                    <a:lstStyle/>
                    <a:p>
                      <a:r>
                        <a:rPr lang="en-US" dirty="0"/>
                        <a:t>Medical Officer</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05487038"/>
                  </a:ext>
                </a:extLst>
              </a:tr>
              <a:tr h="399495">
                <a:tc>
                  <a:txBody>
                    <a:bodyPr/>
                    <a:lstStyle/>
                    <a:p>
                      <a:r>
                        <a:rPr lang="en-US" dirty="0"/>
                        <a:t>Nursing staff</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442444926"/>
                  </a:ext>
                </a:extLst>
              </a:tr>
              <a:tr h="337352">
                <a:tc>
                  <a:txBody>
                    <a:bodyPr/>
                    <a:lstStyle/>
                    <a:p>
                      <a:r>
                        <a:rPr lang="en-US" dirty="0"/>
                        <a:t>Paramedics</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10565742"/>
                  </a:ext>
                </a:extLst>
              </a:tr>
              <a:tr h="366287">
                <a:tc>
                  <a:txBody>
                    <a:bodyPr/>
                    <a:lstStyle/>
                    <a:p>
                      <a:r>
                        <a:rPr lang="en-US" dirty="0"/>
                        <a:t>Lab</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561518403"/>
                  </a:ext>
                </a:extLst>
              </a:tr>
              <a:tr h="366287">
                <a:tc>
                  <a:txBody>
                    <a:bodyPr/>
                    <a:lstStyle/>
                    <a:p>
                      <a:r>
                        <a:rPr lang="en-US" dirty="0"/>
                        <a:t>X-ray</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61893405"/>
                  </a:ext>
                </a:extLst>
              </a:tr>
              <a:tr h="366287">
                <a:tc>
                  <a:txBody>
                    <a:bodyPr/>
                    <a:lstStyle/>
                    <a:p>
                      <a:r>
                        <a:rPr lang="en-US" dirty="0"/>
                        <a:t>Pharmacy</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542750118"/>
                  </a:ext>
                </a:extLst>
              </a:tr>
              <a:tr h="452956">
                <a:tc>
                  <a:txBody>
                    <a:bodyPr/>
                    <a:lstStyle/>
                    <a:p>
                      <a:r>
                        <a:rPr lang="en-US" dirty="0"/>
                        <a:t>Administration</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5391255"/>
                  </a:ext>
                </a:extLst>
              </a:tr>
              <a:tr h="366287">
                <a:tc>
                  <a:txBody>
                    <a:bodyPr/>
                    <a:lstStyle/>
                    <a:p>
                      <a:r>
                        <a:rPr lang="en-US" dirty="0"/>
                        <a:t>Accounts</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947568161"/>
                  </a:ext>
                </a:extLst>
              </a:tr>
              <a:tr h="366287">
                <a:tc>
                  <a:txBody>
                    <a:bodyPr/>
                    <a:lstStyle/>
                    <a:p>
                      <a:r>
                        <a:rPr lang="en-US" dirty="0"/>
                        <a:t>Other</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64609152"/>
                  </a:ext>
                </a:extLst>
              </a:tr>
              <a:tr h="366287">
                <a:tc>
                  <a:txBody>
                    <a:bodyPr/>
                    <a:lstStyle/>
                    <a:p>
                      <a:r>
                        <a:rPr lang="en-US" dirty="0"/>
                        <a:t>Total</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643691949"/>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272" y="365125"/>
            <a:ext cx="10865528" cy="602541"/>
          </a:xfrm>
        </p:spPr>
        <p:txBody>
          <a:bodyPr>
            <a:normAutofit fontScale="90000"/>
          </a:bodyPr>
          <a:lstStyle/>
          <a:p>
            <a:r>
              <a:rPr lang="en-US" dirty="0"/>
              <a:t>Progress of hospital by MSS score trend </a:t>
            </a:r>
          </a:p>
        </p:txBody>
      </p:sp>
      <p:sp>
        <p:nvSpPr>
          <p:cNvPr id="3" name="Content Placeholder 2"/>
          <p:cNvSpPr>
            <a:spLocks noGrp="1"/>
          </p:cNvSpPr>
          <p:nvPr>
            <p:ph idx="1"/>
          </p:nvPr>
        </p:nvSpPr>
        <p:spPr>
          <a:xfrm>
            <a:off x="683491" y="1357745"/>
            <a:ext cx="10865528" cy="5069688"/>
          </a:xfrm>
        </p:spPr>
        <p:txBody>
          <a:bodyPr/>
          <a:lstStyle/>
          <a:p>
            <a:r>
              <a:rPr lang="en-US" dirty="0"/>
              <a:t>Show previous achievement of MSS by section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Budget Utilization and resource mobilization</a:t>
            </a:r>
          </a:p>
        </p:txBody>
      </p:sp>
      <p:sp>
        <p:nvSpPr>
          <p:cNvPr id="3" name="Content Placeholder 2"/>
          <p:cNvSpPr>
            <a:spLocks noGrp="1"/>
          </p:cNvSpPr>
          <p:nvPr>
            <p:ph idx="1"/>
          </p:nvPr>
        </p:nvSpPr>
        <p:spPr>
          <a:xfrm>
            <a:off x="621437" y="1752601"/>
            <a:ext cx="9589363" cy="4967795"/>
          </a:xfrm>
        </p:spPr>
        <p:txBody>
          <a:bodyPr>
            <a:normAutofit lnSpcReduction="10000"/>
          </a:bodyPr>
          <a:lstStyle/>
          <a:p>
            <a:pPr marL="457200" lvl="1" indent="0">
              <a:buNone/>
            </a:pPr>
            <a:r>
              <a:rPr lang="en-US" dirty="0"/>
              <a:t>Some details about how the hospital plans to use different resources in order to improve services and increase MSS </a:t>
            </a:r>
          </a:p>
          <a:p>
            <a:pPr marL="457200" lvl="1" indent="0">
              <a:buNone/>
            </a:pPr>
            <a:endParaRPr lang="en-US" dirty="0"/>
          </a:p>
          <a:p>
            <a:pPr marL="914400" lvl="1" indent="-457200">
              <a:buFont typeface="+mj-lt"/>
              <a:buAutoNum type="arabicPeriod"/>
            </a:pPr>
            <a:r>
              <a:rPr lang="en-US" dirty="0"/>
              <a:t>Hospital Service Strengthening Grant (</a:t>
            </a:r>
            <a:r>
              <a:rPr lang="en-US" dirty="0" err="1"/>
              <a:t>MoHP</a:t>
            </a:r>
            <a:r>
              <a:rPr lang="en-US" dirty="0"/>
              <a:t>/ </a:t>
            </a:r>
            <a:r>
              <a:rPr lang="en-US" dirty="0" err="1"/>
              <a:t>MoSD</a:t>
            </a:r>
            <a:r>
              <a:rPr lang="en-US" dirty="0"/>
              <a:t>/ Local )</a:t>
            </a:r>
          </a:p>
          <a:p>
            <a:pPr lvl="1"/>
            <a:r>
              <a:rPr lang="en-US" dirty="0"/>
              <a:t>……</a:t>
            </a:r>
          </a:p>
          <a:p>
            <a:pPr lvl="1"/>
            <a:r>
              <a:rPr lang="en-US" dirty="0"/>
              <a:t>……</a:t>
            </a:r>
          </a:p>
          <a:p>
            <a:pPr lvl="1"/>
            <a:endParaRPr lang="en-US" dirty="0"/>
          </a:p>
          <a:p>
            <a:pPr marL="457200" lvl="1" indent="0">
              <a:buNone/>
            </a:pPr>
            <a:r>
              <a:rPr lang="en-US" dirty="0"/>
              <a:t>2. Grant from NSI</a:t>
            </a:r>
          </a:p>
          <a:p>
            <a:pPr lvl="1"/>
            <a:r>
              <a:rPr lang="en-US" dirty="0"/>
              <a:t>……………….</a:t>
            </a:r>
          </a:p>
          <a:p>
            <a:pPr lvl="1"/>
            <a:r>
              <a:rPr lang="en-US" dirty="0"/>
              <a:t>………………</a:t>
            </a:r>
          </a:p>
          <a:p>
            <a:pPr lvl="1"/>
            <a:r>
              <a:rPr lang="en-US" dirty="0"/>
              <a:t>………………. </a:t>
            </a:r>
          </a:p>
          <a:p>
            <a:pPr lvl="1"/>
            <a:endParaRPr lang="en-US" dirty="0"/>
          </a:p>
          <a:p>
            <a:pPr marL="457200" lvl="1" indent="0">
              <a:buNone/>
            </a:pPr>
            <a:r>
              <a:rPr lang="en-US" dirty="0"/>
              <a:t>3. Other HDC funds</a:t>
            </a:r>
          </a:p>
          <a:p>
            <a:pPr lvl="1"/>
            <a:r>
              <a:rPr lang="en-US"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8D395-31FF-4668-9836-7DDF20186C65}"/>
              </a:ext>
            </a:extLst>
          </p:cNvPr>
          <p:cNvSpPr>
            <a:spLocks noGrp="1"/>
          </p:cNvSpPr>
          <p:nvPr>
            <p:ph type="title"/>
          </p:nvPr>
        </p:nvSpPr>
        <p:spPr>
          <a:xfrm>
            <a:off x="240145" y="365126"/>
            <a:ext cx="11739419" cy="543877"/>
          </a:xfrm>
        </p:spPr>
        <p:txBody>
          <a:bodyPr>
            <a:noAutofit/>
          </a:bodyPr>
          <a:lstStyle/>
          <a:p>
            <a:br>
              <a:rPr lang="en-US" sz="2800" b="1" dirty="0"/>
            </a:br>
            <a:r>
              <a:rPr lang="en-US" sz="2800" b="1" dirty="0"/>
              <a:t>Planed Action during last  MSS Assessment and its status- Section One</a:t>
            </a:r>
          </a:p>
        </p:txBody>
      </p:sp>
      <p:sp>
        <p:nvSpPr>
          <p:cNvPr id="3" name="Content Placeholder 2">
            <a:extLst>
              <a:ext uri="{FF2B5EF4-FFF2-40B4-BE49-F238E27FC236}">
                <a16:creationId xmlns:a16="http://schemas.microsoft.com/office/drawing/2014/main" id="{B3AD6475-646D-4472-B248-FF1304C50DB4}"/>
              </a:ext>
            </a:extLst>
          </p:cNvPr>
          <p:cNvSpPr>
            <a:spLocks noGrp="1"/>
          </p:cNvSpPr>
          <p:nvPr>
            <p:ph idx="1"/>
          </p:nvPr>
        </p:nvSpPr>
        <p:spPr>
          <a:xfrm>
            <a:off x="838200" y="1505527"/>
            <a:ext cx="10515600" cy="4671436"/>
          </a:xfrm>
        </p:spPr>
        <p:txBody>
          <a:bodyPr/>
          <a:lstStyle/>
          <a:p>
            <a:pPr>
              <a:lnSpc>
                <a:spcPct val="100000"/>
              </a:lnSpc>
              <a:spcBef>
                <a:spcPts val="0"/>
              </a:spcBef>
              <a:spcAft>
                <a:spcPts val="1200"/>
              </a:spcAft>
            </a:pPr>
            <a:r>
              <a:rPr lang="en-US" dirty="0"/>
              <a:t>Plan 1</a:t>
            </a:r>
          </a:p>
          <a:p>
            <a:pPr>
              <a:lnSpc>
                <a:spcPct val="100000"/>
              </a:lnSpc>
              <a:spcBef>
                <a:spcPts val="0"/>
              </a:spcBef>
              <a:spcAft>
                <a:spcPts val="1200"/>
              </a:spcAft>
            </a:pPr>
            <a:r>
              <a:rPr lang="en-US" dirty="0"/>
              <a:t>Plan 2</a:t>
            </a:r>
          </a:p>
          <a:p>
            <a:pPr>
              <a:lnSpc>
                <a:spcPct val="100000"/>
              </a:lnSpc>
              <a:spcBef>
                <a:spcPts val="0"/>
              </a:spcBef>
              <a:spcAft>
                <a:spcPts val="1200"/>
              </a:spcAft>
            </a:pPr>
            <a:r>
              <a:rPr lang="en-US" dirty="0"/>
              <a:t>Plan 3</a:t>
            </a:r>
          </a:p>
          <a:p>
            <a:pPr>
              <a:lnSpc>
                <a:spcPct val="100000"/>
              </a:lnSpc>
              <a:spcBef>
                <a:spcPts val="0"/>
              </a:spcBef>
              <a:spcAft>
                <a:spcPts val="1200"/>
              </a:spcAft>
            </a:pPr>
            <a:r>
              <a:rPr lang="en-US" dirty="0"/>
              <a:t>Plan 4</a:t>
            </a:r>
          </a:p>
          <a:p>
            <a:pPr>
              <a:lnSpc>
                <a:spcPct val="100000"/>
              </a:lnSpc>
              <a:spcBef>
                <a:spcPts val="0"/>
              </a:spcBef>
              <a:spcAft>
                <a:spcPts val="1200"/>
              </a:spcAft>
            </a:pPr>
            <a:r>
              <a:rPr lang="en-US" dirty="0"/>
              <a:t>Plan 5</a:t>
            </a:r>
          </a:p>
          <a:p>
            <a:endParaRPr lang="en-US" dirty="0"/>
          </a:p>
        </p:txBody>
      </p:sp>
      <p:graphicFrame>
        <p:nvGraphicFramePr>
          <p:cNvPr id="4" name="Table 4">
            <a:extLst>
              <a:ext uri="{FF2B5EF4-FFF2-40B4-BE49-F238E27FC236}">
                <a16:creationId xmlns:a16="http://schemas.microsoft.com/office/drawing/2014/main" id="{0FBAAE9B-516C-4DBE-8063-A88DB31164BB}"/>
              </a:ext>
            </a:extLst>
          </p:cNvPr>
          <p:cNvGraphicFramePr>
            <a:graphicFrameLocks noGrp="1"/>
          </p:cNvGraphicFramePr>
          <p:nvPr/>
        </p:nvGraphicFramePr>
        <p:xfrm>
          <a:off x="838200" y="1421630"/>
          <a:ext cx="10891984" cy="5267960"/>
        </p:xfrm>
        <a:graphic>
          <a:graphicData uri="http://schemas.openxmlformats.org/drawingml/2006/table">
            <a:tbl>
              <a:tblPr firstRow="1" bandRow="1">
                <a:tableStyleId>{5C22544A-7EE6-4342-B048-85BDC9FD1C3A}</a:tableStyleId>
              </a:tblPr>
              <a:tblGrid>
                <a:gridCol w="1175327">
                  <a:extLst>
                    <a:ext uri="{9D8B030D-6E8A-4147-A177-3AD203B41FA5}">
                      <a16:colId xmlns:a16="http://schemas.microsoft.com/office/drawing/2014/main" val="3974469869"/>
                    </a:ext>
                  </a:extLst>
                </a:gridCol>
                <a:gridCol w="4082473">
                  <a:extLst>
                    <a:ext uri="{9D8B030D-6E8A-4147-A177-3AD203B41FA5}">
                      <a16:colId xmlns:a16="http://schemas.microsoft.com/office/drawing/2014/main" val="578719581"/>
                    </a:ext>
                  </a:extLst>
                </a:gridCol>
                <a:gridCol w="2262909">
                  <a:extLst>
                    <a:ext uri="{9D8B030D-6E8A-4147-A177-3AD203B41FA5}">
                      <a16:colId xmlns:a16="http://schemas.microsoft.com/office/drawing/2014/main" val="807084999"/>
                    </a:ext>
                  </a:extLst>
                </a:gridCol>
                <a:gridCol w="3371275">
                  <a:extLst>
                    <a:ext uri="{9D8B030D-6E8A-4147-A177-3AD203B41FA5}">
                      <a16:colId xmlns:a16="http://schemas.microsoft.com/office/drawing/2014/main" val="3533283725"/>
                    </a:ext>
                  </a:extLst>
                </a:gridCol>
              </a:tblGrid>
              <a:tr h="370840">
                <a:tc>
                  <a:txBody>
                    <a:bodyPr/>
                    <a:lstStyle/>
                    <a:p>
                      <a:r>
                        <a:rPr lang="en-US" dirty="0"/>
                        <a:t>Priority No</a:t>
                      </a:r>
                    </a:p>
                  </a:txBody>
                  <a:tcPr/>
                </a:tc>
                <a:tc>
                  <a:txBody>
                    <a:bodyPr/>
                    <a:lstStyle/>
                    <a:p>
                      <a:r>
                        <a:rPr lang="en-US" dirty="0"/>
                        <a:t>Planed Activities</a:t>
                      </a:r>
                    </a:p>
                  </a:txBody>
                  <a:tcPr/>
                </a:tc>
                <a:tc>
                  <a:txBody>
                    <a:bodyPr/>
                    <a:lstStyle/>
                    <a:p>
                      <a:r>
                        <a:rPr lang="en-US" dirty="0"/>
                        <a:t>Current Status</a:t>
                      </a:r>
                    </a:p>
                    <a:p>
                      <a:r>
                        <a:rPr lang="en-US" dirty="0"/>
                        <a:t> (C= completed, O = Ongoing, N= Not done)</a:t>
                      </a:r>
                    </a:p>
                  </a:txBody>
                  <a:tcPr/>
                </a:tc>
                <a:tc>
                  <a:txBody>
                    <a:bodyPr/>
                    <a:lstStyle/>
                    <a:p>
                      <a:r>
                        <a:rPr lang="en-US" dirty="0"/>
                        <a:t>Remarks</a:t>
                      </a:r>
                    </a:p>
                  </a:txBody>
                  <a:tcPr/>
                </a:tc>
                <a:extLst>
                  <a:ext uri="{0D108BD9-81ED-4DB2-BD59-A6C34878D82A}">
                    <a16:rowId xmlns:a16="http://schemas.microsoft.com/office/drawing/2014/main" val="1922570001"/>
                  </a:ext>
                </a:extLst>
              </a:tr>
              <a:tr h="370840">
                <a:tc>
                  <a:txBody>
                    <a:bodyPr/>
                    <a:lstStyle/>
                    <a:p>
                      <a:r>
                        <a:rPr lang="en-US" dirty="0"/>
                        <a:t>1</a:t>
                      </a:r>
                    </a:p>
                  </a:txBody>
                  <a:tcPr/>
                </a:tc>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31600763"/>
                  </a:ext>
                </a:extLst>
              </a:tr>
              <a:tr h="370840">
                <a:tc>
                  <a:txBody>
                    <a:bodyPr/>
                    <a:lstStyle/>
                    <a:p>
                      <a:r>
                        <a:rPr lang="en-US" dirty="0"/>
                        <a:t>2</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700099629"/>
                  </a:ext>
                </a:extLst>
              </a:tr>
              <a:tr h="370840">
                <a:tc>
                  <a:txBody>
                    <a:bodyPr/>
                    <a:lstStyle/>
                    <a:p>
                      <a:r>
                        <a:rPr lang="en-US" dirty="0"/>
                        <a:t>3</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67767535"/>
                  </a:ext>
                </a:extLst>
              </a:tr>
              <a:tr h="370840">
                <a:tc>
                  <a:txBody>
                    <a:bodyPr/>
                    <a:lstStyle/>
                    <a:p>
                      <a:r>
                        <a:rPr lang="en-US" dirty="0"/>
                        <a:t>4</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25703243"/>
                  </a:ext>
                </a:extLst>
              </a:tr>
              <a:tr h="370840">
                <a:tc>
                  <a:txBody>
                    <a:bodyPr/>
                    <a:lstStyle/>
                    <a:p>
                      <a:r>
                        <a:rPr lang="en-US" dirty="0"/>
                        <a:t>5</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995657002"/>
                  </a:ext>
                </a:extLst>
              </a:tr>
              <a:tr h="370840">
                <a:tc>
                  <a:txBody>
                    <a:bodyPr/>
                    <a:lstStyle/>
                    <a:p>
                      <a:r>
                        <a:rPr lang="en-US" dirty="0"/>
                        <a:t>6</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666948844"/>
                  </a:ext>
                </a:extLst>
              </a:tr>
              <a:tr h="370840">
                <a:tc>
                  <a:txBody>
                    <a:bodyPr/>
                    <a:lstStyle/>
                    <a:p>
                      <a:r>
                        <a:rPr lang="en-US" dirty="0"/>
                        <a:t>7</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50983109"/>
                  </a:ext>
                </a:extLst>
              </a:tr>
              <a:tr h="370840">
                <a:tc>
                  <a:txBody>
                    <a:bodyPr/>
                    <a:lstStyle/>
                    <a:p>
                      <a:r>
                        <a:rPr lang="en-US" dirty="0"/>
                        <a:t>8</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964602144"/>
                  </a:ext>
                </a:extLst>
              </a:tr>
              <a:tr h="370840">
                <a:tc>
                  <a:txBody>
                    <a:bodyPr/>
                    <a:lstStyle/>
                    <a:p>
                      <a:r>
                        <a:rPr lang="en-US" dirty="0"/>
                        <a:t>9</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084609598"/>
                  </a:ext>
                </a:extLst>
              </a:tr>
              <a:tr h="370840">
                <a:tc>
                  <a:txBody>
                    <a:bodyPr/>
                    <a:lstStyle/>
                    <a:p>
                      <a:r>
                        <a:rPr lang="en-US" dirty="0"/>
                        <a:t>10</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89487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26247885"/>
                  </a:ext>
                </a:extLst>
              </a:tr>
            </a:tbl>
          </a:graphicData>
        </a:graphic>
      </p:graphicFrame>
    </p:spTree>
    <p:extLst>
      <p:ext uri="{BB962C8B-B14F-4D97-AF65-F5344CB8AC3E}">
        <p14:creationId xmlns:p14="http://schemas.microsoft.com/office/powerpoint/2010/main" val="1766110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8D395-31FF-4668-9836-7DDF20186C65}"/>
              </a:ext>
            </a:extLst>
          </p:cNvPr>
          <p:cNvSpPr>
            <a:spLocks noGrp="1"/>
          </p:cNvSpPr>
          <p:nvPr>
            <p:ph type="title"/>
          </p:nvPr>
        </p:nvSpPr>
        <p:spPr>
          <a:xfrm>
            <a:off x="240145" y="365126"/>
            <a:ext cx="11739419" cy="927966"/>
          </a:xfrm>
        </p:spPr>
        <p:txBody>
          <a:bodyPr>
            <a:noAutofit/>
          </a:bodyPr>
          <a:lstStyle/>
          <a:p>
            <a:r>
              <a:rPr lang="en-US" sz="2800" b="1" dirty="0"/>
              <a:t>Planed Action during last  MSS Assessment and its status- Section Two</a:t>
            </a:r>
          </a:p>
        </p:txBody>
      </p:sp>
      <p:sp>
        <p:nvSpPr>
          <p:cNvPr id="3" name="Content Placeholder 2">
            <a:extLst>
              <a:ext uri="{FF2B5EF4-FFF2-40B4-BE49-F238E27FC236}">
                <a16:creationId xmlns:a16="http://schemas.microsoft.com/office/drawing/2014/main" id="{B3AD6475-646D-4472-B248-FF1304C50DB4}"/>
              </a:ext>
            </a:extLst>
          </p:cNvPr>
          <p:cNvSpPr>
            <a:spLocks noGrp="1"/>
          </p:cNvSpPr>
          <p:nvPr>
            <p:ph idx="1"/>
          </p:nvPr>
        </p:nvSpPr>
        <p:spPr>
          <a:xfrm>
            <a:off x="838200" y="1505527"/>
            <a:ext cx="10515600" cy="4671436"/>
          </a:xfrm>
        </p:spPr>
        <p:txBody>
          <a:bodyPr/>
          <a:lstStyle/>
          <a:p>
            <a:pPr>
              <a:lnSpc>
                <a:spcPct val="100000"/>
              </a:lnSpc>
              <a:spcBef>
                <a:spcPts val="0"/>
              </a:spcBef>
              <a:spcAft>
                <a:spcPts val="1200"/>
              </a:spcAft>
            </a:pPr>
            <a:r>
              <a:rPr lang="en-US" dirty="0"/>
              <a:t>Plan 1</a:t>
            </a:r>
          </a:p>
          <a:p>
            <a:pPr>
              <a:lnSpc>
                <a:spcPct val="100000"/>
              </a:lnSpc>
              <a:spcBef>
                <a:spcPts val="0"/>
              </a:spcBef>
              <a:spcAft>
                <a:spcPts val="1200"/>
              </a:spcAft>
            </a:pPr>
            <a:r>
              <a:rPr lang="en-US" dirty="0"/>
              <a:t>Plan 2</a:t>
            </a:r>
          </a:p>
          <a:p>
            <a:pPr>
              <a:lnSpc>
                <a:spcPct val="100000"/>
              </a:lnSpc>
              <a:spcBef>
                <a:spcPts val="0"/>
              </a:spcBef>
              <a:spcAft>
                <a:spcPts val="1200"/>
              </a:spcAft>
            </a:pPr>
            <a:r>
              <a:rPr lang="en-US" dirty="0"/>
              <a:t>Plan 3</a:t>
            </a:r>
          </a:p>
          <a:p>
            <a:pPr>
              <a:lnSpc>
                <a:spcPct val="100000"/>
              </a:lnSpc>
              <a:spcBef>
                <a:spcPts val="0"/>
              </a:spcBef>
              <a:spcAft>
                <a:spcPts val="1200"/>
              </a:spcAft>
            </a:pPr>
            <a:r>
              <a:rPr lang="en-US" dirty="0"/>
              <a:t>Plan 4</a:t>
            </a:r>
          </a:p>
          <a:p>
            <a:pPr>
              <a:lnSpc>
                <a:spcPct val="100000"/>
              </a:lnSpc>
              <a:spcBef>
                <a:spcPts val="0"/>
              </a:spcBef>
              <a:spcAft>
                <a:spcPts val="1200"/>
              </a:spcAft>
            </a:pPr>
            <a:r>
              <a:rPr lang="en-US" dirty="0"/>
              <a:t>Plan 5</a:t>
            </a:r>
          </a:p>
          <a:p>
            <a:endParaRPr lang="en-US" dirty="0"/>
          </a:p>
        </p:txBody>
      </p:sp>
      <p:graphicFrame>
        <p:nvGraphicFramePr>
          <p:cNvPr id="4" name="Table 4">
            <a:extLst>
              <a:ext uri="{FF2B5EF4-FFF2-40B4-BE49-F238E27FC236}">
                <a16:creationId xmlns:a16="http://schemas.microsoft.com/office/drawing/2014/main" id="{0FBAAE9B-516C-4DBE-8063-A88DB31164BB}"/>
              </a:ext>
            </a:extLst>
          </p:cNvPr>
          <p:cNvGraphicFramePr>
            <a:graphicFrameLocks noGrp="1"/>
          </p:cNvGraphicFramePr>
          <p:nvPr/>
        </p:nvGraphicFramePr>
        <p:xfrm>
          <a:off x="838200" y="1421630"/>
          <a:ext cx="10891984" cy="5267960"/>
        </p:xfrm>
        <a:graphic>
          <a:graphicData uri="http://schemas.openxmlformats.org/drawingml/2006/table">
            <a:tbl>
              <a:tblPr firstRow="1" bandRow="1">
                <a:tableStyleId>{5C22544A-7EE6-4342-B048-85BDC9FD1C3A}</a:tableStyleId>
              </a:tblPr>
              <a:tblGrid>
                <a:gridCol w="1175327">
                  <a:extLst>
                    <a:ext uri="{9D8B030D-6E8A-4147-A177-3AD203B41FA5}">
                      <a16:colId xmlns:a16="http://schemas.microsoft.com/office/drawing/2014/main" val="3974469869"/>
                    </a:ext>
                  </a:extLst>
                </a:gridCol>
                <a:gridCol w="4082473">
                  <a:extLst>
                    <a:ext uri="{9D8B030D-6E8A-4147-A177-3AD203B41FA5}">
                      <a16:colId xmlns:a16="http://schemas.microsoft.com/office/drawing/2014/main" val="578719581"/>
                    </a:ext>
                  </a:extLst>
                </a:gridCol>
                <a:gridCol w="2262909">
                  <a:extLst>
                    <a:ext uri="{9D8B030D-6E8A-4147-A177-3AD203B41FA5}">
                      <a16:colId xmlns:a16="http://schemas.microsoft.com/office/drawing/2014/main" val="807084999"/>
                    </a:ext>
                  </a:extLst>
                </a:gridCol>
                <a:gridCol w="3371275">
                  <a:extLst>
                    <a:ext uri="{9D8B030D-6E8A-4147-A177-3AD203B41FA5}">
                      <a16:colId xmlns:a16="http://schemas.microsoft.com/office/drawing/2014/main" val="3533283725"/>
                    </a:ext>
                  </a:extLst>
                </a:gridCol>
              </a:tblGrid>
              <a:tr h="370840">
                <a:tc>
                  <a:txBody>
                    <a:bodyPr/>
                    <a:lstStyle/>
                    <a:p>
                      <a:r>
                        <a:rPr lang="en-US" dirty="0"/>
                        <a:t>Priority No</a:t>
                      </a:r>
                    </a:p>
                  </a:txBody>
                  <a:tcPr/>
                </a:tc>
                <a:tc>
                  <a:txBody>
                    <a:bodyPr/>
                    <a:lstStyle/>
                    <a:p>
                      <a:r>
                        <a:rPr lang="en-US" dirty="0"/>
                        <a:t>Planed Activities</a:t>
                      </a:r>
                    </a:p>
                  </a:txBody>
                  <a:tcPr/>
                </a:tc>
                <a:tc>
                  <a:txBody>
                    <a:bodyPr/>
                    <a:lstStyle/>
                    <a:p>
                      <a:r>
                        <a:rPr lang="en-US" dirty="0"/>
                        <a:t>Current Status</a:t>
                      </a:r>
                    </a:p>
                    <a:p>
                      <a:r>
                        <a:rPr lang="en-US" dirty="0"/>
                        <a:t> (C= completed, O = Ongoing, N= Not done)</a:t>
                      </a:r>
                    </a:p>
                  </a:txBody>
                  <a:tcPr/>
                </a:tc>
                <a:tc>
                  <a:txBody>
                    <a:bodyPr/>
                    <a:lstStyle/>
                    <a:p>
                      <a:r>
                        <a:rPr lang="en-US" dirty="0"/>
                        <a:t>Remarks</a:t>
                      </a:r>
                    </a:p>
                  </a:txBody>
                  <a:tcPr/>
                </a:tc>
                <a:extLst>
                  <a:ext uri="{0D108BD9-81ED-4DB2-BD59-A6C34878D82A}">
                    <a16:rowId xmlns:a16="http://schemas.microsoft.com/office/drawing/2014/main" val="1922570001"/>
                  </a:ext>
                </a:extLst>
              </a:tr>
              <a:tr h="370840">
                <a:tc>
                  <a:txBody>
                    <a:bodyPr/>
                    <a:lstStyle/>
                    <a:p>
                      <a:r>
                        <a:rPr lang="en-US" dirty="0"/>
                        <a:t>1</a:t>
                      </a:r>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31600763"/>
                  </a:ext>
                </a:extLst>
              </a:tr>
              <a:tr h="370840">
                <a:tc>
                  <a:txBody>
                    <a:bodyPr/>
                    <a:lstStyle/>
                    <a:p>
                      <a:r>
                        <a:rPr lang="en-US" dirty="0"/>
                        <a:t>2</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700099629"/>
                  </a:ext>
                </a:extLst>
              </a:tr>
              <a:tr h="370840">
                <a:tc>
                  <a:txBody>
                    <a:bodyPr/>
                    <a:lstStyle/>
                    <a:p>
                      <a:r>
                        <a:rPr lang="en-US" dirty="0"/>
                        <a:t>3</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67767535"/>
                  </a:ext>
                </a:extLst>
              </a:tr>
              <a:tr h="370840">
                <a:tc>
                  <a:txBody>
                    <a:bodyPr/>
                    <a:lstStyle/>
                    <a:p>
                      <a:r>
                        <a:rPr lang="en-US" dirty="0"/>
                        <a:t>4</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25703243"/>
                  </a:ext>
                </a:extLst>
              </a:tr>
              <a:tr h="370840">
                <a:tc>
                  <a:txBody>
                    <a:bodyPr/>
                    <a:lstStyle/>
                    <a:p>
                      <a:r>
                        <a:rPr lang="en-US" dirty="0"/>
                        <a:t>5</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995657002"/>
                  </a:ext>
                </a:extLst>
              </a:tr>
              <a:tr h="370840">
                <a:tc>
                  <a:txBody>
                    <a:bodyPr/>
                    <a:lstStyle/>
                    <a:p>
                      <a:r>
                        <a:rPr lang="en-US" dirty="0"/>
                        <a:t>6</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666948844"/>
                  </a:ext>
                </a:extLst>
              </a:tr>
              <a:tr h="370840">
                <a:tc>
                  <a:txBody>
                    <a:bodyPr/>
                    <a:lstStyle/>
                    <a:p>
                      <a:r>
                        <a:rPr lang="en-US" dirty="0"/>
                        <a:t>7</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50983109"/>
                  </a:ext>
                </a:extLst>
              </a:tr>
              <a:tr h="370840">
                <a:tc>
                  <a:txBody>
                    <a:bodyPr/>
                    <a:lstStyle/>
                    <a:p>
                      <a:r>
                        <a:rPr lang="en-US" dirty="0"/>
                        <a:t>8</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964602144"/>
                  </a:ext>
                </a:extLst>
              </a:tr>
              <a:tr h="370840">
                <a:tc>
                  <a:txBody>
                    <a:bodyPr/>
                    <a:lstStyle/>
                    <a:p>
                      <a:r>
                        <a:rPr lang="en-US" dirty="0"/>
                        <a:t>9</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084609598"/>
                  </a:ext>
                </a:extLst>
              </a:tr>
              <a:tr h="370840">
                <a:tc>
                  <a:txBody>
                    <a:bodyPr/>
                    <a:lstStyle/>
                    <a:p>
                      <a:r>
                        <a:rPr lang="en-US" dirty="0"/>
                        <a:t>10</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89487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26247885"/>
                  </a:ext>
                </a:extLst>
              </a:tr>
            </a:tbl>
          </a:graphicData>
        </a:graphic>
      </p:graphicFrame>
    </p:spTree>
    <p:extLst>
      <p:ext uri="{BB962C8B-B14F-4D97-AF65-F5344CB8AC3E}">
        <p14:creationId xmlns:p14="http://schemas.microsoft.com/office/powerpoint/2010/main" val="1922641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8D395-31FF-4668-9836-7DDF20186C65}"/>
              </a:ext>
            </a:extLst>
          </p:cNvPr>
          <p:cNvSpPr>
            <a:spLocks noGrp="1"/>
          </p:cNvSpPr>
          <p:nvPr>
            <p:ph type="title"/>
          </p:nvPr>
        </p:nvSpPr>
        <p:spPr>
          <a:xfrm>
            <a:off x="240145" y="365126"/>
            <a:ext cx="11739419" cy="927966"/>
          </a:xfrm>
        </p:spPr>
        <p:txBody>
          <a:bodyPr>
            <a:noAutofit/>
          </a:bodyPr>
          <a:lstStyle/>
          <a:p>
            <a:r>
              <a:rPr lang="en-US" sz="2800" b="1" dirty="0"/>
              <a:t>Planed Action during last  MSS Assessment and its status- Section Three</a:t>
            </a:r>
          </a:p>
        </p:txBody>
      </p:sp>
      <p:sp>
        <p:nvSpPr>
          <p:cNvPr id="3" name="Content Placeholder 2">
            <a:extLst>
              <a:ext uri="{FF2B5EF4-FFF2-40B4-BE49-F238E27FC236}">
                <a16:creationId xmlns:a16="http://schemas.microsoft.com/office/drawing/2014/main" id="{B3AD6475-646D-4472-B248-FF1304C50DB4}"/>
              </a:ext>
            </a:extLst>
          </p:cNvPr>
          <p:cNvSpPr>
            <a:spLocks noGrp="1"/>
          </p:cNvSpPr>
          <p:nvPr>
            <p:ph idx="1"/>
          </p:nvPr>
        </p:nvSpPr>
        <p:spPr>
          <a:xfrm>
            <a:off x="838200" y="1505527"/>
            <a:ext cx="10515600" cy="4671436"/>
          </a:xfrm>
        </p:spPr>
        <p:txBody>
          <a:bodyPr/>
          <a:lstStyle/>
          <a:p>
            <a:pPr>
              <a:lnSpc>
                <a:spcPct val="100000"/>
              </a:lnSpc>
              <a:spcBef>
                <a:spcPts val="0"/>
              </a:spcBef>
              <a:spcAft>
                <a:spcPts val="1200"/>
              </a:spcAft>
            </a:pPr>
            <a:r>
              <a:rPr lang="en-US" dirty="0"/>
              <a:t>Plan 1</a:t>
            </a:r>
          </a:p>
          <a:p>
            <a:pPr>
              <a:lnSpc>
                <a:spcPct val="100000"/>
              </a:lnSpc>
              <a:spcBef>
                <a:spcPts val="0"/>
              </a:spcBef>
              <a:spcAft>
                <a:spcPts val="1200"/>
              </a:spcAft>
            </a:pPr>
            <a:r>
              <a:rPr lang="en-US" dirty="0"/>
              <a:t>Plan 2</a:t>
            </a:r>
          </a:p>
          <a:p>
            <a:pPr>
              <a:lnSpc>
                <a:spcPct val="100000"/>
              </a:lnSpc>
              <a:spcBef>
                <a:spcPts val="0"/>
              </a:spcBef>
              <a:spcAft>
                <a:spcPts val="1200"/>
              </a:spcAft>
            </a:pPr>
            <a:r>
              <a:rPr lang="en-US" dirty="0"/>
              <a:t>Plan 3</a:t>
            </a:r>
          </a:p>
          <a:p>
            <a:pPr>
              <a:lnSpc>
                <a:spcPct val="100000"/>
              </a:lnSpc>
              <a:spcBef>
                <a:spcPts val="0"/>
              </a:spcBef>
              <a:spcAft>
                <a:spcPts val="1200"/>
              </a:spcAft>
            </a:pPr>
            <a:r>
              <a:rPr lang="en-US" dirty="0"/>
              <a:t>Plan 4</a:t>
            </a:r>
          </a:p>
          <a:p>
            <a:pPr>
              <a:lnSpc>
                <a:spcPct val="100000"/>
              </a:lnSpc>
              <a:spcBef>
                <a:spcPts val="0"/>
              </a:spcBef>
              <a:spcAft>
                <a:spcPts val="1200"/>
              </a:spcAft>
            </a:pPr>
            <a:r>
              <a:rPr lang="en-US" dirty="0"/>
              <a:t>Plan 5</a:t>
            </a:r>
          </a:p>
          <a:p>
            <a:endParaRPr lang="en-US" dirty="0"/>
          </a:p>
        </p:txBody>
      </p:sp>
      <p:graphicFrame>
        <p:nvGraphicFramePr>
          <p:cNvPr id="4" name="Table 4">
            <a:extLst>
              <a:ext uri="{FF2B5EF4-FFF2-40B4-BE49-F238E27FC236}">
                <a16:creationId xmlns:a16="http://schemas.microsoft.com/office/drawing/2014/main" id="{0FBAAE9B-516C-4DBE-8063-A88DB31164BB}"/>
              </a:ext>
            </a:extLst>
          </p:cNvPr>
          <p:cNvGraphicFramePr>
            <a:graphicFrameLocks noGrp="1"/>
          </p:cNvGraphicFramePr>
          <p:nvPr/>
        </p:nvGraphicFramePr>
        <p:xfrm>
          <a:off x="838200" y="1421630"/>
          <a:ext cx="10891984" cy="5267960"/>
        </p:xfrm>
        <a:graphic>
          <a:graphicData uri="http://schemas.openxmlformats.org/drawingml/2006/table">
            <a:tbl>
              <a:tblPr firstRow="1" bandRow="1">
                <a:tableStyleId>{5C22544A-7EE6-4342-B048-85BDC9FD1C3A}</a:tableStyleId>
              </a:tblPr>
              <a:tblGrid>
                <a:gridCol w="1175327">
                  <a:extLst>
                    <a:ext uri="{9D8B030D-6E8A-4147-A177-3AD203B41FA5}">
                      <a16:colId xmlns:a16="http://schemas.microsoft.com/office/drawing/2014/main" val="3974469869"/>
                    </a:ext>
                  </a:extLst>
                </a:gridCol>
                <a:gridCol w="4082473">
                  <a:extLst>
                    <a:ext uri="{9D8B030D-6E8A-4147-A177-3AD203B41FA5}">
                      <a16:colId xmlns:a16="http://schemas.microsoft.com/office/drawing/2014/main" val="578719581"/>
                    </a:ext>
                  </a:extLst>
                </a:gridCol>
                <a:gridCol w="2262909">
                  <a:extLst>
                    <a:ext uri="{9D8B030D-6E8A-4147-A177-3AD203B41FA5}">
                      <a16:colId xmlns:a16="http://schemas.microsoft.com/office/drawing/2014/main" val="807084999"/>
                    </a:ext>
                  </a:extLst>
                </a:gridCol>
                <a:gridCol w="3371275">
                  <a:extLst>
                    <a:ext uri="{9D8B030D-6E8A-4147-A177-3AD203B41FA5}">
                      <a16:colId xmlns:a16="http://schemas.microsoft.com/office/drawing/2014/main" val="3533283725"/>
                    </a:ext>
                  </a:extLst>
                </a:gridCol>
              </a:tblGrid>
              <a:tr h="370840">
                <a:tc>
                  <a:txBody>
                    <a:bodyPr/>
                    <a:lstStyle/>
                    <a:p>
                      <a:r>
                        <a:rPr lang="en-US" dirty="0"/>
                        <a:t>Priority No</a:t>
                      </a:r>
                    </a:p>
                  </a:txBody>
                  <a:tcPr/>
                </a:tc>
                <a:tc>
                  <a:txBody>
                    <a:bodyPr/>
                    <a:lstStyle/>
                    <a:p>
                      <a:r>
                        <a:rPr lang="en-US" dirty="0"/>
                        <a:t>Planed Activities</a:t>
                      </a:r>
                    </a:p>
                  </a:txBody>
                  <a:tcPr/>
                </a:tc>
                <a:tc>
                  <a:txBody>
                    <a:bodyPr/>
                    <a:lstStyle/>
                    <a:p>
                      <a:r>
                        <a:rPr lang="en-US" dirty="0"/>
                        <a:t>Current Status</a:t>
                      </a:r>
                    </a:p>
                    <a:p>
                      <a:r>
                        <a:rPr lang="en-US" dirty="0"/>
                        <a:t> (C= completed, O = Ongoing, N= Not done)</a:t>
                      </a:r>
                    </a:p>
                  </a:txBody>
                  <a:tcPr/>
                </a:tc>
                <a:tc>
                  <a:txBody>
                    <a:bodyPr/>
                    <a:lstStyle/>
                    <a:p>
                      <a:r>
                        <a:rPr lang="en-US" dirty="0"/>
                        <a:t>Remarks</a:t>
                      </a:r>
                    </a:p>
                  </a:txBody>
                  <a:tcPr/>
                </a:tc>
                <a:extLst>
                  <a:ext uri="{0D108BD9-81ED-4DB2-BD59-A6C34878D82A}">
                    <a16:rowId xmlns:a16="http://schemas.microsoft.com/office/drawing/2014/main" val="1922570001"/>
                  </a:ext>
                </a:extLst>
              </a:tr>
              <a:tr h="370840">
                <a:tc>
                  <a:txBody>
                    <a:bodyPr/>
                    <a:lstStyle/>
                    <a:p>
                      <a:r>
                        <a:rPr lang="en-US" dirty="0"/>
                        <a:t>1</a:t>
                      </a:r>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31600763"/>
                  </a:ext>
                </a:extLst>
              </a:tr>
              <a:tr h="370840">
                <a:tc>
                  <a:txBody>
                    <a:bodyPr/>
                    <a:lstStyle/>
                    <a:p>
                      <a:r>
                        <a:rPr lang="en-US" dirty="0"/>
                        <a:t>2</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700099629"/>
                  </a:ext>
                </a:extLst>
              </a:tr>
              <a:tr h="370840">
                <a:tc>
                  <a:txBody>
                    <a:bodyPr/>
                    <a:lstStyle/>
                    <a:p>
                      <a:r>
                        <a:rPr lang="en-US" dirty="0"/>
                        <a:t>3</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67767535"/>
                  </a:ext>
                </a:extLst>
              </a:tr>
              <a:tr h="370840">
                <a:tc>
                  <a:txBody>
                    <a:bodyPr/>
                    <a:lstStyle/>
                    <a:p>
                      <a:r>
                        <a:rPr lang="en-US" dirty="0"/>
                        <a:t>4</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25703243"/>
                  </a:ext>
                </a:extLst>
              </a:tr>
              <a:tr h="370840">
                <a:tc>
                  <a:txBody>
                    <a:bodyPr/>
                    <a:lstStyle/>
                    <a:p>
                      <a:r>
                        <a:rPr lang="en-US" dirty="0"/>
                        <a:t>5</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995657002"/>
                  </a:ext>
                </a:extLst>
              </a:tr>
              <a:tr h="370840">
                <a:tc>
                  <a:txBody>
                    <a:bodyPr/>
                    <a:lstStyle/>
                    <a:p>
                      <a:r>
                        <a:rPr lang="en-US" dirty="0"/>
                        <a:t>6</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666948844"/>
                  </a:ext>
                </a:extLst>
              </a:tr>
              <a:tr h="370840">
                <a:tc>
                  <a:txBody>
                    <a:bodyPr/>
                    <a:lstStyle/>
                    <a:p>
                      <a:r>
                        <a:rPr lang="en-US" dirty="0"/>
                        <a:t>7</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50983109"/>
                  </a:ext>
                </a:extLst>
              </a:tr>
              <a:tr h="370840">
                <a:tc>
                  <a:txBody>
                    <a:bodyPr/>
                    <a:lstStyle/>
                    <a:p>
                      <a:r>
                        <a:rPr lang="en-US" dirty="0"/>
                        <a:t>8</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964602144"/>
                  </a:ext>
                </a:extLst>
              </a:tr>
              <a:tr h="370840">
                <a:tc>
                  <a:txBody>
                    <a:bodyPr/>
                    <a:lstStyle/>
                    <a:p>
                      <a:r>
                        <a:rPr lang="en-US" dirty="0"/>
                        <a:t>9</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084609598"/>
                  </a:ext>
                </a:extLst>
              </a:tr>
              <a:tr h="370840">
                <a:tc>
                  <a:txBody>
                    <a:bodyPr/>
                    <a:lstStyle/>
                    <a:p>
                      <a:r>
                        <a:rPr lang="en-US" dirty="0"/>
                        <a:t>10</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89487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26247885"/>
                  </a:ext>
                </a:extLst>
              </a:tr>
            </a:tbl>
          </a:graphicData>
        </a:graphic>
      </p:graphicFrame>
    </p:spTree>
    <p:extLst>
      <p:ext uri="{BB962C8B-B14F-4D97-AF65-F5344CB8AC3E}">
        <p14:creationId xmlns:p14="http://schemas.microsoft.com/office/powerpoint/2010/main" val="3429715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E7EE2-A556-4A75-8F97-D7F5BDF4CE87}"/>
              </a:ext>
            </a:extLst>
          </p:cNvPr>
          <p:cNvSpPr>
            <a:spLocks noGrp="1"/>
          </p:cNvSpPr>
          <p:nvPr>
            <p:ph type="title"/>
          </p:nvPr>
        </p:nvSpPr>
        <p:spPr>
          <a:xfrm>
            <a:off x="535709" y="365125"/>
            <a:ext cx="10818091" cy="922137"/>
          </a:xfrm>
        </p:spPr>
        <p:txBody>
          <a:bodyPr>
            <a:normAutofit/>
          </a:bodyPr>
          <a:lstStyle/>
          <a:p>
            <a:r>
              <a:rPr lang="en-US" sz="3200" b="1" dirty="0"/>
              <a:t>Prioritized  Action Plan develop– during last MSS assessment</a:t>
            </a:r>
          </a:p>
        </p:txBody>
      </p:sp>
      <p:graphicFrame>
        <p:nvGraphicFramePr>
          <p:cNvPr id="6" name="Table 6">
            <a:extLst>
              <a:ext uri="{FF2B5EF4-FFF2-40B4-BE49-F238E27FC236}">
                <a16:creationId xmlns:a16="http://schemas.microsoft.com/office/drawing/2014/main" id="{08E49BEB-72A9-4348-A296-C04E5B778DB1}"/>
              </a:ext>
            </a:extLst>
          </p:cNvPr>
          <p:cNvGraphicFramePr>
            <a:graphicFrameLocks noGrp="1"/>
          </p:cNvGraphicFramePr>
          <p:nvPr>
            <p:ph idx="1"/>
            <p:extLst>
              <p:ext uri="{D42A27DB-BD31-4B8C-83A1-F6EECF244321}">
                <p14:modId xmlns:p14="http://schemas.microsoft.com/office/powerpoint/2010/main" val="1710323405"/>
              </p:ext>
            </p:extLst>
          </p:nvPr>
        </p:nvGraphicFramePr>
        <p:xfrm>
          <a:off x="838200" y="1287262"/>
          <a:ext cx="10515600" cy="4937644"/>
        </p:xfrm>
        <a:graphic>
          <a:graphicData uri="http://schemas.openxmlformats.org/drawingml/2006/table">
            <a:tbl>
              <a:tblPr firstRow="1" bandRow="1">
                <a:tableStyleId>{5C22544A-7EE6-4342-B048-85BDC9FD1C3A}</a:tableStyleId>
              </a:tblPr>
              <a:tblGrid>
                <a:gridCol w="2449945">
                  <a:extLst>
                    <a:ext uri="{9D8B030D-6E8A-4147-A177-3AD203B41FA5}">
                      <a16:colId xmlns:a16="http://schemas.microsoft.com/office/drawing/2014/main" val="3900821660"/>
                    </a:ext>
                  </a:extLst>
                </a:gridCol>
                <a:gridCol w="2429164">
                  <a:extLst>
                    <a:ext uri="{9D8B030D-6E8A-4147-A177-3AD203B41FA5}">
                      <a16:colId xmlns:a16="http://schemas.microsoft.com/office/drawing/2014/main" val="3725634631"/>
                    </a:ext>
                  </a:extLst>
                </a:gridCol>
                <a:gridCol w="3007591">
                  <a:extLst>
                    <a:ext uri="{9D8B030D-6E8A-4147-A177-3AD203B41FA5}">
                      <a16:colId xmlns:a16="http://schemas.microsoft.com/office/drawing/2014/main" val="615041900"/>
                    </a:ext>
                  </a:extLst>
                </a:gridCol>
                <a:gridCol w="2628900">
                  <a:extLst>
                    <a:ext uri="{9D8B030D-6E8A-4147-A177-3AD203B41FA5}">
                      <a16:colId xmlns:a16="http://schemas.microsoft.com/office/drawing/2014/main" val="2710061985"/>
                    </a:ext>
                  </a:extLst>
                </a:gridCol>
              </a:tblGrid>
              <a:tr h="416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Current Status </a:t>
                      </a:r>
                    </a:p>
                  </a:txBody>
                  <a:tcPr/>
                </a:tc>
                <a:tc>
                  <a:txBody>
                    <a:bodyPr/>
                    <a:lstStyle/>
                    <a:p>
                      <a:r>
                        <a:rPr lang="en-US" dirty="0"/>
                        <a:t>Total # of  action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of action</a:t>
                      </a:r>
                    </a:p>
                  </a:txBody>
                  <a:tcPr/>
                </a:tc>
                <a:tc>
                  <a:txBody>
                    <a:bodyPr/>
                    <a:lstStyle/>
                    <a:p>
                      <a:r>
                        <a:rPr lang="en-US" dirty="0"/>
                        <a:t>Remarks</a:t>
                      </a:r>
                    </a:p>
                  </a:txBody>
                  <a:tcPr/>
                </a:tc>
                <a:extLst>
                  <a:ext uri="{0D108BD9-81ED-4DB2-BD59-A6C34878D82A}">
                    <a16:rowId xmlns:a16="http://schemas.microsoft.com/office/drawing/2014/main" val="4127354201"/>
                  </a:ext>
                </a:extLst>
              </a:tr>
              <a:tr h="1026300">
                <a:tc>
                  <a:txBody>
                    <a:bodyPr/>
                    <a:lstStyle/>
                    <a:p>
                      <a:r>
                        <a:rPr lang="en-US" dirty="0"/>
                        <a:t>Total planed action</a:t>
                      </a:r>
                    </a:p>
                  </a:txBody>
                  <a:tcPr/>
                </a:tc>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3501656965"/>
                  </a:ext>
                </a:extLst>
              </a:tr>
              <a:tr h="10263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Completed planed action ( C)</a:t>
                      </a:r>
                    </a:p>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995743509"/>
                  </a:ext>
                </a:extLst>
              </a:tr>
              <a:tr h="10263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Ongoing planed action (O)</a:t>
                      </a:r>
                    </a:p>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984139852"/>
                  </a:ext>
                </a:extLst>
              </a:tr>
              <a:tr h="10263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 done planed action (N)</a:t>
                      </a:r>
                    </a:p>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3494108"/>
                  </a:ext>
                </a:extLst>
              </a:tr>
              <a:tr h="416222">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973739373"/>
                  </a:ext>
                </a:extLst>
              </a:tr>
            </a:tbl>
          </a:graphicData>
        </a:graphic>
      </p:graphicFrame>
    </p:spTree>
    <p:extLst>
      <p:ext uri="{BB962C8B-B14F-4D97-AF65-F5344CB8AC3E}">
        <p14:creationId xmlns:p14="http://schemas.microsoft.com/office/powerpoint/2010/main" val="2043610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C3177-17F8-4DAB-B293-F6C5C74A14DD}"/>
              </a:ext>
            </a:extLst>
          </p:cNvPr>
          <p:cNvSpPr>
            <a:spLocks noGrp="1"/>
          </p:cNvSpPr>
          <p:nvPr>
            <p:ph type="title"/>
          </p:nvPr>
        </p:nvSpPr>
        <p:spPr>
          <a:xfrm>
            <a:off x="435006" y="220460"/>
            <a:ext cx="10918794" cy="460577"/>
          </a:xfrm>
        </p:spPr>
        <p:txBody>
          <a:bodyPr>
            <a:normAutofit fontScale="90000"/>
          </a:bodyPr>
          <a:lstStyle/>
          <a:p>
            <a:r>
              <a:rPr lang="en-GB" sz="4400" b="1" dirty="0"/>
              <a:t>Key Performance Service Indicator ( Secondary A)</a:t>
            </a:r>
            <a:endParaRPr lang="en-US" b="1" dirty="0"/>
          </a:p>
        </p:txBody>
      </p:sp>
      <p:sp>
        <p:nvSpPr>
          <p:cNvPr id="3" name="Content Placeholder 2">
            <a:extLst>
              <a:ext uri="{FF2B5EF4-FFF2-40B4-BE49-F238E27FC236}">
                <a16:creationId xmlns:a16="http://schemas.microsoft.com/office/drawing/2014/main" id="{388A019B-805B-4DAE-943A-0E2F2629CD61}"/>
              </a:ext>
            </a:extLst>
          </p:cNvPr>
          <p:cNvSpPr>
            <a:spLocks noGrp="1"/>
          </p:cNvSpPr>
          <p:nvPr>
            <p:ph idx="1"/>
          </p:nvPr>
        </p:nvSpPr>
        <p:spPr>
          <a:xfrm>
            <a:off x="106532" y="905522"/>
            <a:ext cx="11443316" cy="5271441"/>
          </a:xfrm>
        </p:spPr>
        <p:txBody>
          <a:bodyPr/>
          <a:lstStyle/>
          <a:p>
            <a:pPr marL="0" indent="0">
              <a:buNone/>
            </a:pPr>
            <a:r>
              <a:rPr lang="en-US" dirty="0"/>
              <a:t>Please mention the status of the following service</a:t>
            </a:r>
          </a:p>
        </p:txBody>
      </p:sp>
      <p:graphicFrame>
        <p:nvGraphicFramePr>
          <p:cNvPr id="7" name="Table 6">
            <a:extLst>
              <a:ext uri="{FF2B5EF4-FFF2-40B4-BE49-F238E27FC236}">
                <a16:creationId xmlns:a16="http://schemas.microsoft.com/office/drawing/2014/main" id="{15E6FEE8-DDA6-461F-8D5E-577C6B21F3CA}"/>
              </a:ext>
            </a:extLst>
          </p:cNvPr>
          <p:cNvGraphicFramePr>
            <a:graphicFrameLocks noGrp="1"/>
          </p:cNvGraphicFramePr>
          <p:nvPr/>
        </p:nvGraphicFramePr>
        <p:xfrm>
          <a:off x="266331" y="1429305"/>
          <a:ext cx="11819137" cy="5544567"/>
        </p:xfrm>
        <a:graphic>
          <a:graphicData uri="http://schemas.openxmlformats.org/drawingml/2006/table">
            <a:tbl>
              <a:tblPr>
                <a:tableStyleId>{5C22544A-7EE6-4342-B048-85BDC9FD1C3A}</a:tableStyleId>
              </a:tblPr>
              <a:tblGrid>
                <a:gridCol w="786709">
                  <a:extLst>
                    <a:ext uri="{9D8B030D-6E8A-4147-A177-3AD203B41FA5}">
                      <a16:colId xmlns:a16="http://schemas.microsoft.com/office/drawing/2014/main" val="3462851594"/>
                    </a:ext>
                  </a:extLst>
                </a:gridCol>
                <a:gridCol w="1721503">
                  <a:extLst>
                    <a:ext uri="{9D8B030D-6E8A-4147-A177-3AD203B41FA5}">
                      <a16:colId xmlns:a16="http://schemas.microsoft.com/office/drawing/2014/main" val="1149434772"/>
                    </a:ext>
                  </a:extLst>
                </a:gridCol>
                <a:gridCol w="5383921">
                  <a:extLst>
                    <a:ext uri="{9D8B030D-6E8A-4147-A177-3AD203B41FA5}">
                      <a16:colId xmlns:a16="http://schemas.microsoft.com/office/drawing/2014/main" val="3461838052"/>
                    </a:ext>
                  </a:extLst>
                </a:gridCol>
                <a:gridCol w="615885">
                  <a:extLst>
                    <a:ext uri="{9D8B030D-6E8A-4147-A177-3AD203B41FA5}">
                      <a16:colId xmlns:a16="http://schemas.microsoft.com/office/drawing/2014/main" val="1424178768"/>
                    </a:ext>
                  </a:extLst>
                </a:gridCol>
                <a:gridCol w="527902">
                  <a:extLst>
                    <a:ext uri="{9D8B030D-6E8A-4147-A177-3AD203B41FA5}">
                      <a16:colId xmlns:a16="http://schemas.microsoft.com/office/drawing/2014/main" val="2315350966"/>
                    </a:ext>
                  </a:extLst>
                </a:gridCol>
                <a:gridCol w="2783217">
                  <a:extLst>
                    <a:ext uri="{9D8B030D-6E8A-4147-A177-3AD203B41FA5}">
                      <a16:colId xmlns:a16="http://schemas.microsoft.com/office/drawing/2014/main" val="270949777"/>
                    </a:ext>
                  </a:extLst>
                </a:gridCol>
              </a:tblGrid>
              <a:tr h="277552">
                <a:tc>
                  <a:txBody>
                    <a:bodyPr/>
                    <a:lstStyle/>
                    <a:p>
                      <a:pPr algn="ctr" fontAlgn="ctr"/>
                      <a:r>
                        <a:rPr lang="en-US" sz="1800" u="none" strike="noStrike" dirty="0">
                          <a:effectLst/>
                        </a:rPr>
                        <a:t>SN</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a:effectLst/>
                        </a:rPr>
                        <a:t>Key Service</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dirty="0">
                          <a:effectLst/>
                        </a:rPr>
                        <a:t>Standards</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a:effectLst/>
                        </a:rPr>
                        <a:t>Yes </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a:effectLst/>
                        </a:rPr>
                        <a:t>No</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ctr" fontAlgn="ctr"/>
                      <a:r>
                        <a:rPr lang="en-US" sz="1800" u="none" strike="noStrike" dirty="0">
                          <a:effectLst/>
                        </a:rPr>
                        <a:t>Rational</a:t>
                      </a:r>
                      <a:endParaRPr lang="en-US" sz="1800" b="1" i="0" u="none" strike="noStrike" dirty="0">
                        <a:solidFill>
                          <a:srgbClr val="000000"/>
                        </a:solidFill>
                        <a:effectLst/>
                        <a:latin typeface="Calibri" panose="020F0502020204030204" pitchFamily="34" charset="0"/>
                      </a:endParaRPr>
                    </a:p>
                  </a:txBody>
                  <a:tcPr marL="2033" marR="2033" marT="2033" marB="0" anchor="ctr"/>
                </a:tc>
                <a:extLst>
                  <a:ext uri="{0D108BD9-81ED-4DB2-BD59-A6C34878D82A}">
                    <a16:rowId xmlns:a16="http://schemas.microsoft.com/office/drawing/2014/main" val="3596562180"/>
                  </a:ext>
                </a:extLst>
              </a:tr>
              <a:tr h="277552">
                <a:tc rowSpan="4">
                  <a:txBody>
                    <a:bodyPr/>
                    <a:lstStyle/>
                    <a:p>
                      <a:pPr algn="ctr" fontAlgn="ctr"/>
                      <a:r>
                        <a:rPr lang="en-US" sz="1800" u="none" strike="noStrike">
                          <a:effectLst/>
                        </a:rPr>
                        <a:t>1</a:t>
                      </a:r>
                      <a:endParaRPr lang="en-US" sz="1800" b="1" i="0" u="none" strike="noStrike">
                        <a:solidFill>
                          <a:srgbClr val="000000"/>
                        </a:solidFill>
                        <a:effectLst/>
                        <a:latin typeface="Times New Roman" panose="02020603050405020304" pitchFamily="18" charset="0"/>
                      </a:endParaRPr>
                    </a:p>
                  </a:txBody>
                  <a:tcPr marL="2033" marR="2033" marT="2033" marB="0" anchor="ctr"/>
                </a:tc>
                <a:tc rowSpan="4">
                  <a:txBody>
                    <a:bodyPr/>
                    <a:lstStyle/>
                    <a:p>
                      <a:pPr algn="l" fontAlgn="ctr"/>
                      <a:r>
                        <a:rPr lang="en-US" sz="1800" u="none" strike="noStrike">
                          <a:effectLst/>
                        </a:rPr>
                        <a:t>IPD services</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GB" sz="1800" u="none" strike="noStrike">
                          <a:effectLst/>
                        </a:rPr>
                        <a:t>Separate Medical wards with assigned staffs  </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4206380876"/>
                  </a:ext>
                </a:extLst>
              </a:tr>
              <a:tr h="277552">
                <a:tc vMerge="1">
                  <a:txBody>
                    <a:bodyPr/>
                    <a:lstStyle/>
                    <a:p>
                      <a:endParaRPr lang="en-US"/>
                    </a:p>
                  </a:txBody>
                  <a:tcPr/>
                </a:tc>
                <a:tc vMerge="1">
                  <a:txBody>
                    <a:bodyPr/>
                    <a:lstStyle/>
                    <a:p>
                      <a:endParaRPr lang="en-US"/>
                    </a:p>
                  </a:txBody>
                  <a:tcPr/>
                </a:tc>
                <a:tc>
                  <a:txBody>
                    <a:bodyPr/>
                    <a:lstStyle/>
                    <a:p>
                      <a:pPr algn="l" fontAlgn="ctr"/>
                      <a:r>
                        <a:rPr lang="en-GB" sz="1800" u="none" strike="noStrike">
                          <a:effectLst/>
                        </a:rPr>
                        <a:t>Separate Surgical wards with assigned staffs  </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641116618"/>
                  </a:ext>
                </a:extLst>
              </a:tr>
              <a:tr h="277552">
                <a:tc vMerge="1">
                  <a:txBody>
                    <a:bodyPr/>
                    <a:lstStyle/>
                    <a:p>
                      <a:endParaRPr lang="en-US"/>
                    </a:p>
                  </a:txBody>
                  <a:tcPr/>
                </a:tc>
                <a:tc vMerge="1">
                  <a:txBody>
                    <a:bodyPr/>
                    <a:lstStyle/>
                    <a:p>
                      <a:endParaRPr lang="en-US"/>
                    </a:p>
                  </a:txBody>
                  <a:tcPr/>
                </a:tc>
                <a:tc>
                  <a:txBody>
                    <a:bodyPr/>
                    <a:lstStyle/>
                    <a:p>
                      <a:pPr algn="l" fontAlgn="b"/>
                      <a:r>
                        <a:rPr lang="en-GB" sz="1800" u="none" strike="noStrike" dirty="0">
                          <a:effectLst/>
                        </a:rPr>
                        <a:t>Separate Maternity ward with trained staffs</a:t>
                      </a:r>
                      <a:endParaRPr lang="en-GB" sz="1800" b="0" i="0" u="none" strike="noStrike" dirty="0">
                        <a:solidFill>
                          <a:srgbClr val="000000"/>
                        </a:solidFill>
                        <a:effectLst/>
                        <a:latin typeface="Calibri" panose="020F0502020204030204" pitchFamily="34" charset="0"/>
                      </a:endParaRPr>
                    </a:p>
                  </a:txBody>
                  <a:tcPr marL="2033" marR="2033" marT="2033" marB="0" anchor="b"/>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191784439"/>
                  </a:ext>
                </a:extLst>
              </a:tr>
              <a:tr h="277552">
                <a:tc vMerge="1">
                  <a:txBody>
                    <a:bodyPr/>
                    <a:lstStyle/>
                    <a:p>
                      <a:endParaRPr lang="en-US"/>
                    </a:p>
                  </a:txBody>
                  <a:tcPr/>
                </a:tc>
                <a:tc vMerge="1">
                  <a:txBody>
                    <a:bodyPr/>
                    <a:lstStyle/>
                    <a:p>
                      <a:endParaRPr lang="en-US"/>
                    </a:p>
                  </a:txBody>
                  <a:tcPr/>
                </a:tc>
                <a:tc>
                  <a:txBody>
                    <a:bodyPr/>
                    <a:lstStyle/>
                    <a:p>
                      <a:pPr algn="l" fontAlgn="b"/>
                      <a:r>
                        <a:rPr lang="en-GB" sz="1800" u="none" strike="noStrike" dirty="0">
                          <a:effectLst/>
                        </a:rPr>
                        <a:t>Separate </a:t>
                      </a:r>
                      <a:r>
                        <a:rPr lang="en-GB" sz="1800" u="none" strike="noStrike" dirty="0" err="1">
                          <a:effectLst/>
                        </a:rPr>
                        <a:t>pediatric</a:t>
                      </a:r>
                      <a:r>
                        <a:rPr lang="en-GB" sz="1800" u="none" strike="noStrike" dirty="0">
                          <a:effectLst/>
                        </a:rPr>
                        <a:t> word with assigned staffs</a:t>
                      </a:r>
                      <a:endParaRPr lang="en-GB" sz="1800" b="0" i="0" u="none" strike="noStrike" dirty="0">
                        <a:solidFill>
                          <a:srgbClr val="000000"/>
                        </a:solidFill>
                        <a:effectLst/>
                        <a:latin typeface="Calibri" panose="020F0502020204030204" pitchFamily="34" charset="0"/>
                      </a:endParaRPr>
                    </a:p>
                  </a:txBody>
                  <a:tcPr marL="2033" marR="2033" marT="2033" marB="0" anchor="b"/>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2240933718"/>
                  </a:ext>
                </a:extLst>
              </a:tr>
              <a:tr h="277552">
                <a:tc rowSpan="7">
                  <a:txBody>
                    <a:bodyPr/>
                    <a:lstStyle/>
                    <a:p>
                      <a:pPr algn="ctr" fontAlgn="ctr"/>
                      <a:r>
                        <a:rPr lang="en-US" sz="1800" u="none" strike="noStrike" dirty="0">
                          <a:effectLst/>
                        </a:rPr>
                        <a:t> </a:t>
                      </a:r>
                      <a:endParaRPr lang="en-US" sz="1800" b="1" i="0" u="none" strike="noStrike" dirty="0">
                        <a:solidFill>
                          <a:srgbClr val="000000"/>
                        </a:solidFill>
                        <a:effectLst/>
                        <a:latin typeface="Times New Roman" panose="02020603050405020304" pitchFamily="18" charset="0"/>
                      </a:endParaRPr>
                    </a:p>
                    <a:p>
                      <a:pPr algn="ctr" fontAlgn="ctr"/>
                      <a:r>
                        <a:rPr lang="en-US" sz="1800" u="none" strike="noStrike" dirty="0">
                          <a:effectLst/>
                        </a:rPr>
                        <a:t> </a:t>
                      </a:r>
                      <a:endParaRPr lang="en-US" sz="1800" b="1" i="0" u="none" strike="noStrike" dirty="0">
                        <a:solidFill>
                          <a:srgbClr val="000000"/>
                        </a:solidFill>
                        <a:effectLst/>
                        <a:latin typeface="Times New Roman" panose="02020603050405020304" pitchFamily="18" charset="0"/>
                      </a:endParaRPr>
                    </a:p>
                    <a:p>
                      <a:pPr algn="ctr" fontAlgn="ctr"/>
                      <a:r>
                        <a:rPr lang="en-US" sz="1800" u="none" strike="noStrike" dirty="0">
                          <a:effectLst/>
                        </a:rPr>
                        <a:t> </a:t>
                      </a:r>
                      <a:endParaRPr lang="en-US" sz="1800" b="1" i="0" u="none" strike="noStrike" dirty="0">
                        <a:solidFill>
                          <a:srgbClr val="000000"/>
                        </a:solidFill>
                        <a:effectLst/>
                        <a:latin typeface="Times New Roman" panose="02020603050405020304" pitchFamily="18" charset="0"/>
                      </a:endParaRPr>
                    </a:p>
                    <a:p>
                      <a:pPr algn="ctr" fontAlgn="ctr"/>
                      <a:r>
                        <a:rPr lang="en-US" sz="1800" u="none" strike="noStrike" dirty="0">
                          <a:effectLst/>
                        </a:rPr>
                        <a:t>2</a:t>
                      </a:r>
                      <a:endParaRPr lang="en-US" sz="1800" b="1" i="0" u="none" strike="noStrike" dirty="0">
                        <a:solidFill>
                          <a:srgbClr val="000000"/>
                        </a:solidFill>
                        <a:effectLst/>
                        <a:latin typeface="Times New Roman" panose="02020603050405020304" pitchFamily="18" charset="0"/>
                      </a:endParaRPr>
                    </a:p>
                  </a:txBody>
                  <a:tcPr marL="2033" marR="2033" marT="2033" marB="0" anchor="ctr"/>
                </a:tc>
                <a:tc rowSpan="7">
                  <a:txBody>
                    <a:bodyPr/>
                    <a:lstStyle/>
                    <a:p>
                      <a:pPr algn="l" fontAlgn="ctr"/>
                      <a:r>
                        <a:rPr lang="en-US" sz="1800" u="none" strike="noStrike">
                          <a:effectLst/>
                        </a:rPr>
                        <a:t>ER services</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GB" sz="1800" u="none" strike="noStrike">
                          <a:effectLst/>
                        </a:rPr>
                        <a:t>Separate ER Deparment with 24 hour service</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996309880"/>
                  </a:ext>
                </a:extLst>
              </a:tr>
              <a:tr h="277552">
                <a:tc vMerge="1">
                  <a:txBody>
                    <a:bodyPr/>
                    <a:lstStyle/>
                    <a:p>
                      <a:pPr algn="ctr" fontAlgn="ctr"/>
                      <a:endParaRPr lang="en-US" sz="1800" b="1" i="0" u="none" strike="noStrike" dirty="0">
                        <a:solidFill>
                          <a:srgbClr val="000000"/>
                        </a:solidFill>
                        <a:effectLst/>
                        <a:latin typeface="Times New Roman" panose="02020603050405020304" pitchFamily="18" charset="0"/>
                      </a:endParaRPr>
                    </a:p>
                  </a:txBody>
                  <a:tcPr marL="2033" marR="2033" marT="2033" marB="0" anchor="ctr"/>
                </a:tc>
                <a:tc vMerge="1">
                  <a:txBody>
                    <a:bodyPr/>
                    <a:lstStyle/>
                    <a:p>
                      <a:endParaRPr lang="en-US"/>
                    </a:p>
                  </a:txBody>
                  <a:tcPr/>
                </a:tc>
                <a:tc>
                  <a:txBody>
                    <a:bodyPr/>
                    <a:lstStyle/>
                    <a:p>
                      <a:pPr algn="l" fontAlgn="ctr"/>
                      <a:r>
                        <a:rPr lang="en-US" sz="1800" u="none" strike="noStrike">
                          <a:effectLst/>
                        </a:rPr>
                        <a:t>Disaster Management Plan</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683301958"/>
                  </a:ext>
                </a:extLst>
              </a:tr>
              <a:tr h="277552">
                <a:tc vMerge="1">
                  <a:txBody>
                    <a:bodyPr/>
                    <a:lstStyle/>
                    <a:p>
                      <a:pPr algn="ctr" fontAlgn="ctr"/>
                      <a:endParaRPr lang="en-US" sz="1800" b="1" i="0" u="none" strike="noStrike" dirty="0">
                        <a:solidFill>
                          <a:srgbClr val="000000"/>
                        </a:solidFill>
                        <a:effectLst/>
                        <a:latin typeface="Times New Roman" panose="02020603050405020304" pitchFamily="18" charset="0"/>
                      </a:endParaRPr>
                    </a:p>
                  </a:txBody>
                  <a:tcPr marL="2033" marR="2033" marT="2033" marB="0" anchor="ctr"/>
                </a:tc>
                <a:tc vMerge="1">
                  <a:txBody>
                    <a:bodyPr/>
                    <a:lstStyle/>
                    <a:p>
                      <a:endParaRPr lang="en-US"/>
                    </a:p>
                  </a:txBody>
                  <a:tcPr/>
                </a:tc>
                <a:tc>
                  <a:txBody>
                    <a:bodyPr/>
                    <a:lstStyle/>
                    <a:p>
                      <a:pPr algn="l" fontAlgn="ctr"/>
                      <a:r>
                        <a:rPr lang="en-GB" sz="1800" u="none" strike="noStrike">
                          <a:effectLst/>
                        </a:rPr>
                        <a:t>Triage: Regular and disaster managementTriage</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3958677514"/>
                  </a:ext>
                </a:extLst>
              </a:tr>
              <a:tr h="277552">
                <a:tc vMerge="1">
                  <a:txBody>
                    <a:bodyPr/>
                    <a:lstStyle/>
                    <a:p>
                      <a:pPr algn="ctr" fontAlgn="ctr"/>
                      <a:endParaRPr lang="en-US" sz="1800" b="1" i="0" u="none" strike="noStrike" dirty="0">
                        <a:solidFill>
                          <a:srgbClr val="000000"/>
                        </a:solidFill>
                        <a:effectLst/>
                        <a:latin typeface="Times New Roman" panose="02020603050405020304" pitchFamily="18" charset="0"/>
                      </a:endParaRPr>
                    </a:p>
                  </a:txBody>
                  <a:tcPr marL="2033" marR="2033" marT="2033" marB="0" anchor="ctr"/>
                </a:tc>
                <a:tc vMerge="1">
                  <a:txBody>
                    <a:bodyPr/>
                    <a:lstStyle/>
                    <a:p>
                      <a:endParaRPr lang="en-US"/>
                    </a:p>
                  </a:txBody>
                  <a:tcPr/>
                </a:tc>
                <a:tc>
                  <a:txBody>
                    <a:bodyPr/>
                    <a:lstStyle/>
                    <a:p>
                      <a:pPr algn="l" fontAlgn="ctr"/>
                      <a:r>
                        <a:rPr lang="en-GB" sz="1800" u="none" strike="noStrike" dirty="0" err="1">
                          <a:effectLst/>
                        </a:rPr>
                        <a:t>Equipments</a:t>
                      </a:r>
                      <a:r>
                        <a:rPr lang="en-GB" sz="1800" u="none" strike="noStrike" dirty="0">
                          <a:effectLst/>
                        </a:rPr>
                        <a:t>: </a:t>
                      </a:r>
                      <a:r>
                        <a:rPr lang="en-GB" sz="1800" u="none" strike="noStrike" dirty="0" err="1">
                          <a:effectLst/>
                        </a:rPr>
                        <a:t>Defibrilletor</a:t>
                      </a:r>
                      <a:r>
                        <a:rPr lang="en-GB" sz="1800" u="none" strike="noStrike" dirty="0">
                          <a:effectLst/>
                        </a:rPr>
                        <a:t>/ DC shock/ Patient monitor</a:t>
                      </a:r>
                      <a:endParaRPr lang="en-GB" sz="1800" b="0"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979750096"/>
                  </a:ext>
                </a:extLst>
              </a:tr>
              <a:tr h="277552">
                <a:tc vMerge="1">
                  <a:txBody>
                    <a:bodyPr/>
                    <a:lstStyle/>
                    <a:p>
                      <a:endParaRPr lang="en-US"/>
                    </a:p>
                  </a:txBody>
                  <a:tcPr/>
                </a:tc>
                <a:tc vMerge="1">
                  <a:txBody>
                    <a:bodyPr/>
                    <a:lstStyle/>
                    <a:p>
                      <a:endParaRPr lang="en-US"/>
                    </a:p>
                  </a:txBody>
                  <a:tcPr/>
                </a:tc>
                <a:tc>
                  <a:txBody>
                    <a:bodyPr/>
                    <a:lstStyle/>
                    <a:p>
                      <a:pPr algn="l" fontAlgn="ctr"/>
                      <a:r>
                        <a:rPr lang="en-GB" sz="1800" u="none" strike="noStrike" dirty="0">
                          <a:effectLst/>
                        </a:rPr>
                        <a:t>HR- Trained HR 24 hour coverage/ ER </a:t>
                      </a:r>
                      <a:r>
                        <a:rPr lang="en-GB" sz="1800" u="none" strike="noStrike" dirty="0" err="1">
                          <a:effectLst/>
                        </a:rPr>
                        <a:t>incharge</a:t>
                      </a:r>
                      <a:r>
                        <a:rPr lang="en-GB" sz="1800" u="none" strike="noStrike" dirty="0">
                          <a:effectLst/>
                        </a:rPr>
                        <a:t>- MO/ MDGP</a:t>
                      </a:r>
                      <a:endParaRPr lang="en-GB" sz="1800" b="0" i="0" u="none" strike="noStrike" dirty="0">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2373087762"/>
                  </a:ext>
                </a:extLst>
              </a:tr>
              <a:tr h="277552">
                <a:tc vMerge="1">
                  <a:txBody>
                    <a:bodyPr/>
                    <a:lstStyle/>
                    <a:p>
                      <a:endParaRPr lang="en-US"/>
                    </a:p>
                  </a:txBody>
                  <a:tcPr/>
                </a:tc>
                <a:tc vMerge="1">
                  <a:txBody>
                    <a:bodyPr/>
                    <a:lstStyle/>
                    <a:p>
                      <a:endParaRPr lang="en-US"/>
                    </a:p>
                  </a:txBody>
                  <a:tcPr/>
                </a:tc>
                <a:tc>
                  <a:txBody>
                    <a:bodyPr/>
                    <a:lstStyle/>
                    <a:p>
                      <a:pPr algn="l" fontAlgn="ctr"/>
                      <a:r>
                        <a:rPr lang="en-GB" sz="1800" u="none" strike="noStrike">
                          <a:effectLst/>
                        </a:rPr>
                        <a:t>Emegency Procedure room in ER</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2003331140"/>
                  </a:ext>
                </a:extLst>
              </a:tr>
              <a:tr h="277552">
                <a:tc vMerge="1">
                  <a:txBody>
                    <a:bodyPr/>
                    <a:lstStyle/>
                    <a:p>
                      <a:endParaRPr lang="en-US"/>
                    </a:p>
                  </a:txBody>
                  <a:tcPr/>
                </a:tc>
                <a:tc vMerge="1">
                  <a:txBody>
                    <a:bodyPr/>
                    <a:lstStyle/>
                    <a:p>
                      <a:endParaRPr lang="en-US"/>
                    </a:p>
                  </a:txBody>
                  <a:tcPr/>
                </a:tc>
                <a:tc>
                  <a:txBody>
                    <a:bodyPr/>
                    <a:lstStyle/>
                    <a:p>
                      <a:pPr algn="l" fontAlgn="ctr"/>
                      <a:r>
                        <a:rPr lang="en-GB" sz="1800" u="none" strike="noStrike">
                          <a:effectLst/>
                        </a:rPr>
                        <a:t>Emergency Plan /Protocol in place</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4033544304"/>
                  </a:ext>
                </a:extLst>
              </a:tr>
              <a:tr h="277552">
                <a:tc rowSpan="4">
                  <a:txBody>
                    <a:bodyPr/>
                    <a:lstStyle/>
                    <a:p>
                      <a:pPr algn="ctr" fontAlgn="ctr"/>
                      <a:r>
                        <a:rPr lang="en-US" sz="1800" u="none" strike="noStrike">
                          <a:effectLst/>
                        </a:rPr>
                        <a:t>3</a:t>
                      </a:r>
                      <a:endParaRPr lang="en-US" sz="1800" b="1" i="0" u="none" strike="noStrike">
                        <a:solidFill>
                          <a:srgbClr val="000000"/>
                        </a:solidFill>
                        <a:effectLst/>
                        <a:latin typeface="Times New Roman" panose="02020603050405020304" pitchFamily="18" charset="0"/>
                      </a:endParaRPr>
                    </a:p>
                  </a:txBody>
                  <a:tcPr marL="2033" marR="2033" marT="2033" marB="0" anchor="ctr"/>
                </a:tc>
                <a:tc rowSpan="4">
                  <a:txBody>
                    <a:bodyPr/>
                    <a:lstStyle/>
                    <a:p>
                      <a:pPr algn="l" fontAlgn="ctr"/>
                      <a:r>
                        <a:rPr lang="en-US" sz="1800" u="none" strike="noStrike">
                          <a:effectLst/>
                        </a:rPr>
                        <a:t>Surgical services</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GB" sz="1800" u="none" strike="noStrike">
                          <a:effectLst/>
                        </a:rPr>
                        <a:t>Separate OT for regular and emergency surgery</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2172847681"/>
                  </a:ext>
                </a:extLst>
              </a:tr>
              <a:tr h="277552">
                <a:tc vMerge="1">
                  <a:txBody>
                    <a:bodyPr/>
                    <a:lstStyle/>
                    <a:p>
                      <a:endParaRPr lang="en-US"/>
                    </a:p>
                  </a:txBody>
                  <a:tcPr/>
                </a:tc>
                <a:tc vMerge="1">
                  <a:txBody>
                    <a:bodyPr/>
                    <a:lstStyle/>
                    <a:p>
                      <a:endParaRPr lang="en-US"/>
                    </a:p>
                  </a:txBody>
                  <a:tcPr/>
                </a:tc>
                <a:tc>
                  <a:txBody>
                    <a:bodyPr/>
                    <a:lstStyle/>
                    <a:p>
                      <a:pPr algn="l" fontAlgn="ctr"/>
                      <a:r>
                        <a:rPr lang="de-DE" sz="1800" u="none" strike="noStrike">
                          <a:effectLst/>
                        </a:rPr>
                        <a:t>HR: MDGP/ Ob Gyn/Surgen/ Ortho</a:t>
                      </a:r>
                      <a:endParaRPr lang="de-DE"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866934623"/>
                  </a:ext>
                </a:extLst>
              </a:tr>
              <a:tr h="277552">
                <a:tc vMerge="1">
                  <a:txBody>
                    <a:bodyPr/>
                    <a:lstStyle/>
                    <a:p>
                      <a:endParaRPr lang="en-US"/>
                    </a:p>
                  </a:txBody>
                  <a:tcPr/>
                </a:tc>
                <a:tc vMerge="1">
                  <a:txBody>
                    <a:bodyPr/>
                    <a:lstStyle/>
                    <a:p>
                      <a:endParaRPr lang="en-US"/>
                    </a:p>
                  </a:txBody>
                  <a:tcPr/>
                </a:tc>
                <a:tc>
                  <a:txBody>
                    <a:bodyPr/>
                    <a:lstStyle/>
                    <a:p>
                      <a:pPr algn="l" fontAlgn="ctr"/>
                      <a:r>
                        <a:rPr lang="en-GB" sz="1800" u="none" strike="noStrike">
                          <a:effectLst/>
                        </a:rPr>
                        <a:t>Separate assigned Post operative ward</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1566878964"/>
                  </a:ext>
                </a:extLst>
              </a:tr>
              <a:tr h="553062">
                <a:tc vMerge="1">
                  <a:txBody>
                    <a:bodyPr/>
                    <a:lstStyle/>
                    <a:p>
                      <a:endParaRPr lang="en-US"/>
                    </a:p>
                  </a:txBody>
                  <a:tcPr/>
                </a:tc>
                <a:tc vMerge="1">
                  <a:txBody>
                    <a:bodyPr/>
                    <a:lstStyle/>
                    <a:p>
                      <a:endParaRPr lang="en-US"/>
                    </a:p>
                  </a:txBody>
                  <a:tcPr/>
                </a:tc>
                <a:tc>
                  <a:txBody>
                    <a:bodyPr/>
                    <a:lstStyle/>
                    <a:p>
                      <a:pPr algn="l" fontAlgn="ctr"/>
                      <a:r>
                        <a:rPr lang="en-GB" sz="1800" u="none" strike="noStrike">
                          <a:effectLst/>
                        </a:rPr>
                        <a:t>Types of procedurs : CS/Laparotomy/ general Surgery/ ortho/ all emergency life saving surgery </a:t>
                      </a:r>
                      <a:endParaRPr lang="en-GB"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1379664191"/>
                  </a:ext>
                </a:extLst>
              </a:tr>
              <a:tr h="277552">
                <a:tc rowSpan="2">
                  <a:txBody>
                    <a:bodyPr/>
                    <a:lstStyle/>
                    <a:p>
                      <a:pPr algn="ctr" fontAlgn="ctr"/>
                      <a:r>
                        <a:rPr lang="en-US" sz="1800" u="none" strike="noStrike">
                          <a:effectLst/>
                        </a:rPr>
                        <a:t>4</a:t>
                      </a:r>
                      <a:endParaRPr lang="en-US" sz="1800" b="1" i="0" u="none" strike="noStrike">
                        <a:solidFill>
                          <a:srgbClr val="000000"/>
                        </a:solidFill>
                        <a:effectLst/>
                        <a:latin typeface="Times New Roman" panose="02020603050405020304" pitchFamily="18" charset="0"/>
                      </a:endParaRPr>
                    </a:p>
                  </a:txBody>
                  <a:tcPr marL="2033" marR="2033" marT="2033" marB="0" anchor="ctr"/>
                </a:tc>
                <a:tc rowSpan="2">
                  <a:txBody>
                    <a:bodyPr/>
                    <a:lstStyle/>
                    <a:p>
                      <a:pPr algn="l" fontAlgn="ctr"/>
                      <a:r>
                        <a:rPr lang="en-US" sz="1800" u="none" strike="noStrike">
                          <a:effectLst/>
                        </a:rPr>
                        <a:t>Anesthesia </a:t>
                      </a:r>
                      <a:endParaRPr lang="en-US" sz="1800" b="1"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HR- AA/ Anesthesiologist</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170031413"/>
                  </a:ext>
                </a:extLst>
              </a:tr>
              <a:tr h="277552">
                <a:tc vMerge="1">
                  <a:txBody>
                    <a:bodyPr/>
                    <a:lstStyle/>
                    <a:p>
                      <a:endParaRPr lang="en-US"/>
                    </a:p>
                  </a:txBody>
                  <a:tcPr/>
                </a:tc>
                <a:tc vMerge="1">
                  <a:txBody>
                    <a:bodyPr/>
                    <a:lstStyle/>
                    <a:p>
                      <a:endParaRPr lang="en-US"/>
                    </a:p>
                  </a:txBody>
                  <a:tcPr/>
                </a:tc>
                <a:tc>
                  <a:txBody>
                    <a:bodyPr/>
                    <a:lstStyle/>
                    <a:p>
                      <a:pPr algn="l" fontAlgn="ctr"/>
                      <a:r>
                        <a:rPr lang="en-US" sz="1800" u="none" strike="noStrike">
                          <a:effectLst/>
                        </a:rPr>
                        <a:t>GA mechine</a:t>
                      </a:r>
                      <a:endParaRPr lang="en-US" sz="1800" b="0" i="0" u="none" strike="noStrike">
                        <a:solidFill>
                          <a:srgbClr val="000000"/>
                        </a:solidFill>
                        <a:effectLst/>
                        <a:latin typeface="Times New Roman" panose="02020603050405020304" pitchFamily="18" charset="0"/>
                      </a:endParaRPr>
                    </a:p>
                  </a:txBody>
                  <a:tcPr marL="2033" marR="2033" marT="2033" marB="0" anchor="ctr"/>
                </a:tc>
                <a:tc>
                  <a:txBody>
                    <a:bodyPr/>
                    <a:lstStyle/>
                    <a:p>
                      <a:pPr algn="l" fontAlgn="ctr"/>
                      <a:r>
                        <a:rPr lang="en-US" sz="1800" u="none" strike="noStrike">
                          <a:effectLst/>
                        </a:rPr>
                        <a:t> </a:t>
                      </a:r>
                      <a:endParaRPr lang="en-US" sz="1800" b="1" i="0" u="none" strike="noStrike">
                        <a:solidFill>
                          <a:srgbClr val="000000"/>
                        </a:solidFill>
                        <a:effectLst/>
                        <a:latin typeface="Corporate S"/>
                      </a:endParaRPr>
                    </a:p>
                  </a:txBody>
                  <a:tcPr marL="2033" marR="2033" marT="2033" marB="0" anchor="ctr"/>
                </a:tc>
                <a:tc>
                  <a:txBody>
                    <a:bodyPr/>
                    <a:lstStyle/>
                    <a:p>
                      <a:pPr algn="l" fontAlgn="b"/>
                      <a:r>
                        <a:rPr lang="en-US" sz="1800" u="none" strike="noStrike">
                          <a:effectLst/>
                        </a:rPr>
                        <a:t> </a:t>
                      </a:r>
                      <a:endParaRPr lang="en-US" sz="1800" b="1" i="0" u="none" strike="noStrike">
                        <a:solidFill>
                          <a:srgbClr val="000000"/>
                        </a:solidFill>
                        <a:effectLst/>
                        <a:latin typeface="Calibri" panose="020F0502020204030204" pitchFamily="34" charset="0"/>
                      </a:endParaRPr>
                    </a:p>
                  </a:txBody>
                  <a:tcPr marL="2033" marR="2033" marT="2033"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2033" marR="2033" marT="2033" marB="0" anchor="b"/>
                </a:tc>
                <a:extLst>
                  <a:ext uri="{0D108BD9-81ED-4DB2-BD59-A6C34878D82A}">
                    <a16:rowId xmlns:a16="http://schemas.microsoft.com/office/drawing/2014/main" val="3232736923"/>
                  </a:ext>
                </a:extLst>
              </a:tr>
            </a:tbl>
          </a:graphicData>
        </a:graphic>
      </p:graphicFrame>
    </p:spTree>
    <p:extLst>
      <p:ext uri="{BB962C8B-B14F-4D97-AF65-F5344CB8AC3E}">
        <p14:creationId xmlns:p14="http://schemas.microsoft.com/office/powerpoint/2010/main" val="648413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1894</Words>
  <Application>Microsoft Office PowerPoint</Application>
  <PresentationFormat>Widescreen</PresentationFormat>
  <Paragraphs>506</Paragraphs>
  <Slides>15</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Corporate S</vt:lpstr>
      <vt:lpstr>Times New Roman</vt:lpstr>
      <vt:lpstr>Office Theme</vt:lpstr>
      <vt:lpstr>    MSS -  A Readiness tool to improve Quality Hospital Services   MSS Implementation Program:  Hospital Presentation    Name of Hospital…………………   Date: ……………….. </vt:lpstr>
      <vt:lpstr>Human Resource Status</vt:lpstr>
      <vt:lpstr>Progress of hospital by MSS score trend </vt:lpstr>
      <vt:lpstr>Budget Utilization and resource mobilization</vt:lpstr>
      <vt:lpstr> Planed Action during last  MSS Assessment and its status- Section One</vt:lpstr>
      <vt:lpstr>Planed Action during last  MSS Assessment and its status- Section Two</vt:lpstr>
      <vt:lpstr>Planed Action during last  MSS Assessment and its status- Section Three</vt:lpstr>
      <vt:lpstr>Prioritized  Action Plan develop– during last MSS assessment</vt:lpstr>
      <vt:lpstr>Key Performance Service Indicator ( Secondary A)</vt:lpstr>
      <vt:lpstr>Key Performance Service Indicator ( Secondary A)</vt:lpstr>
      <vt:lpstr>Key Performance Service Indicator ( Secondary A)</vt:lpstr>
      <vt:lpstr>Key Performance Service Indicator ( Secondary A)</vt:lpstr>
      <vt:lpstr>Hospital Photos to justify previous presentations</vt:lpstr>
      <vt:lpstr>Hospital Photos to justify previous presentations</vt:lpstr>
      <vt:lpstr>Hospital Photos to justify previous presentations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MSS -  A Readiness tool to improve Quality Hospital Services   MSS Implementation Program:  Hospital Presentation    Name of Hospital…………………   Date: ……………….. </dc:title>
  <dc:creator>Rita Pokhrel</dc:creator>
  <cp:lastModifiedBy>Rita Pokhrel</cp:lastModifiedBy>
  <cp:revision>2</cp:revision>
  <dcterms:created xsi:type="dcterms:W3CDTF">2021-12-10T10:19:02Z</dcterms:created>
  <dcterms:modified xsi:type="dcterms:W3CDTF">2021-12-10T11:08:51Z</dcterms:modified>
</cp:coreProperties>
</file>